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4" r:id="rId3"/>
    <p:sldId id="305" r:id="rId4"/>
    <p:sldId id="306" r:id="rId5"/>
    <p:sldId id="295" r:id="rId6"/>
    <p:sldId id="296" r:id="rId7"/>
    <p:sldId id="302" r:id="rId8"/>
    <p:sldId id="309" r:id="rId9"/>
    <p:sldId id="307" r:id="rId10"/>
    <p:sldId id="297" r:id="rId11"/>
    <p:sldId id="308" r:id="rId12"/>
    <p:sldId id="303" r:id="rId13"/>
    <p:sldId id="298" r:id="rId14"/>
    <p:sldId id="267" r:id="rId15"/>
    <p:sldId id="30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660"/>
  </p:normalViewPr>
  <p:slideViewPr>
    <p:cSldViewPr snapToGrid="0">
      <p:cViewPr varScale="1">
        <p:scale>
          <a:sx n="66" d="100"/>
          <a:sy n="66" d="100"/>
        </p:scale>
        <p:origin x="680" y="32"/>
      </p:cViewPr>
      <p:guideLst/>
    </p:cSldViewPr>
  </p:slideViewPr>
  <p:notesTextViewPr>
    <p:cViewPr>
      <p:scale>
        <a:sx n="1" d="1"/>
        <a:sy n="1" d="1"/>
      </p:scale>
      <p:origin x="0" y="0"/>
    </p:cViewPr>
  </p:notesTextViewPr>
  <p:sorterViewPr>
    <p:cViewPr>
      <p:scale>
        <a:sx n="100" d="100"/>
        <a:sy n="100" d="100"/>
      </p:scale>
      <p:origin x="0" y="-37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fld id="{32637B58-87C1-446D-BDA9-B06F4BCF7782}" type="datetimeFigureOut">
              <a:rPr lang="en-US" smtClean="0"/>
              <a:t>9/25/2022</a:t>
            </a:fld>
            <a:endParaRPr lang="en-US"/>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426370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fld id="{32637B58-87C1-446D-BDA9-B06F4BCF7782}" type="datetimeFigureOut">
              <a:rPr lang="en-US" smtClean="0"/>
              <a:t>9/25/2022</a:t>
            </a:fld>
            <a:endParaRPr lang="en-US"/>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20054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fld id="{32637B58-87C1-446D-BDA9-B06F4BCF7782}" type="datetimeFigureOut">
              <a:rPr lang="en-US" smtClean="0"/>
              <a:t>9/25/2022</a:t>
            </a:fld>
            <a:endParaRPr lang="en-US"/>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825869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fld id="{32637B58-87C1-446D-BDA9-B06F4BCF7782}" type="datetimeFigureOut">
              <a:rPr lang="en-US" smtClean="0"/>
              <a:t>9/25/2022</a:t>
            </a:fld>
            <a:endParaRPr lang="en-US"/>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t>‹#›</a:t>
            </a:fld>
            <a:endParaRPr lang="en-US"/>
          </a:p>
        </p:txBody>
      </p:sp>
    </p:spTree>
    <p:extLst>
      <p:ext uri="{BB962C8B-B14F-4D97-AF65-F5344CB8AC3E}">
        <p14:creationId xmlns:p14="http://schemas.microsoft.com/office/powerpoint/2010/main" val="346954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fld id="{32637B58-87C1-446D-BDA9-B06F4BCF7782}" type="datetimeFigureOut">
              <a:rPr lang="en-US" smtClean="0"/>
              <a:t>9/25/2022</a:t>
            </a:fld>
            <a:endParaRPr lang="en-US"/>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411001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fld id="{32637B58-87C1-446D-BDA9-B06F4BCF7782}" type="datetimeFigureOut">
              <a:rPr lang="en-US" smtClean="0"/>
              <a:t>9/25/2022</a:t>
            </a:fld>
            <a:endParaRPr lang="en-US"/>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2121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fld id="{32637B58-87C1-446D-BDA9-B06F4BCF7782}" type="datetimeFigureOut">
              <a:rPr lang="en-US" smtClean="0"/>
              <a:t>9/25/2022</a:t>
            </a:fld>
            <a:endParaRPr lang="en-US"/>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695568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fld id="{32637B58-87C1-446D-BDA9-B06F4BCF7782}" type="datetimeFigureOut">
              <a:rPr lang="en-US" smtClean="0"/>
              <a:t>9/25/2022</a:t>
            </a:fld>
            <a:endParaRPr lang="en-US"/>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521571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fld id="{32637B58-87C1-446D-BDA9-B06F4BCF7782}" type="datetimeFigureOut">
              <a:rPr lang="en-US" smtClean="0"/>
              <a:t>9/25/2022</a:t>
            </a:fld>
            <a:endParaRPr lang="en-US"/>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733828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fld id="{32637B58-87C1-446D-BDA9-B06F4BCF7782}" type="datetimeFigureOut">
              <a:rPr lang="en-US" smtClean="0"/>
              <a:t>9/25/2022</a:t>
            </a:fld>
            <a:endParaRPr lang="en-US"/>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977714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fld id="{32637B58-87C1-446D-BDA9-B06F4BCF7782}" type="datetimeFigureOut">
              <a:rPr lang="en-US" smtClean="0"/>
              <a:t>9/25/2022</a:t>
            </a:fld>
            <a:endParaRPr lang="en-US"/>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64736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fld id="{32637B58-87C1-446D-BDA9-B06F4BCF7782}" type="datetimeFigureOut">
              <a:rPr lang="en-US" smtClean="0"/>
              <a:pPr/>
              <a:t>9/25/2022</a:t>
            </a:fld>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3377632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33C391-72A2-4CE2-8C28-D8EB79873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46E66822-4DC2-4A36-8F12-D3C339730C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89"/>
          </a:xfrm>
          <a:prstGeom prst="rect">
            <a:avLst/>
          </a:prstGeom>
        </p:spPr>
      </p:pic>
      <p:sp>
        <p:nvSpPr>
          <p:cNvPr id="10" name="Freeform: Shape 9">
            <a:extLst>
              <a:ext uri="{FF2B5EF4-FFF2-40B4-BE49-F238E27FC236}">
                <a16:creationId xmlns:a16="http://schemas.microsoft.com/office/drawing/2014/main" id="{04AC8FC1-1E05-4C9E-8024-7C7B4CCD0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60900"/>
            <a:ext cx="11531267" cy="2197100"/>
          </a:xfrm>
          <a:custGeom>
            <a:avLst/>
            <a:gdLst>
              <a:gd name="connsiteX0" fmla="*/ 0 w 11531267"/>
              <a:gd name="connsiteY0" fmla="*/ 0 h 2197100"/>
              <a:gd name="connsiteX1" fmla="*/ 2781558 w 11531267"/>
              <a:gd name="connsiteY1" fmla="*/ 0 h 2197100"/>
              <a:gd name="connsiteX2" fmla="*/ 3474436 w 11531267"/>
              <a:gd name="connsiteY2" fmla="*/ 0 h 2197100"/>
              <a:gd name="connsiteX3" fmla="*/ 8789867 w 11531267"/>
              <a:gd name="connsiteY3" fmla="*/ 0 h 2197100"/>
              <a:gd name="connsiteX4" fmla="*/ 8789867 w 11531267"/>
              <a:gd name="connsiteY4" fmla="*/ 1883 h 2197100"/>
              <a:gd name="connsiteX5" fmla="*/ 8864304 w 11531267"/>
              <a:gd name="connsiteY5" fmla="*/ 0 h 2197100"/>
              <a:gd name="connsiteX6" fmla="*/ 11527178 w 11531267"/>
              <a:gd name="connsiteY6" fmla="*/ 2170305 h 2197100"/>
              <a:gd name="connsiteX7" fmla="*/ 11531267 w 11531267"/>
              <a:gd name="connsiteY7" fmla="*/ 2197100 h 2197100"/>
              <a:gd name="connsiteX8" fmla="*/ 0 w 11531267"/>
              <a:gd name="connsiteY8" fmla="*/ 2197100 h 219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31267" h="2197100">
                <a:moveTo>
                  <a:pt x="0" y="0"/>
                </a:moveTo>
                <a:lnTo>
                  <a:pt x="2781558" y="0"/>
                </a:lnTo>
                <a:lnTo>
                  <a:pt x="3474436" y="0"/>
                </a:lnTo>
                <a:lnTo>
                  <a:pt x="8789867" y="0"/>
                </a:lnTo>
                <a:lnTo>
                  <a:pt x="8789867" y="1883"/>
                </a:lnTo>
                <a:lnTo>
                  <a:pt x="8864304" y="0"/>
                </a:lnTo>
                <a:cubicBezTo>
                  <a:pt x="10177822" y="0"/>
                  <a:pt x="11273726" y="931715"/>
                  <a:pt x="11527178" y="2170305"/>
                </a:cubicBezTo>
                <a:lnTo>
                  <a:pt x="11531267" y="2197100"/>
                </a:lnTo>
                <a:lnTo>
                  <a:pt x="0" y="2197100"/>
                </a:lnTo>
                <a:close/>
              </a:path>
            </a:pathLst>
          </a:custGeom>
          <a:solidFill>
            <a:schemeClr val="accent2">
              <a:alpha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0AB19B1-F2C1-43FD-8349-30D54393E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588613" cy="6858000"/>
          </a:xfrm>
          <a:custGeom>
            <a:avLst/>
            <a:gdLst>
              <a:gd name="connsiteX0" fmla="*/ 0 w 2588613"/>
              <a:gd name="connsiteY0" fmla="*/ 0 h 6858000"/>
              <a:gd name="connsiteX1" fmla="*/ 2588613 w 2588613"/>
              <a:gd name="connsiteY1" fmla="*/ 0 h 6858000"/>
              <a:gd name="connsiteX2" fmla="*/ 2588613 w 2588613"/>
              <a:gd name="connsiteY2" fmla="*/ 6858000 h 6858000"/>
              <a:gd name="connsiteX3" fmla="*/ 3834 w 2588613"/>
              <a:gd name="connsiteY3" fmla="*/ 6858000 h 6858000"/>
              <a:gd name="connsiteX4" fmla="*/ 11560 w 2588613"/>
              <a:gd name="connsiteY4" fmla="*/ 6852506 h 6858000"/>
              <a:gd name="connsiteX5" fmla="*/ 1727655 w 2588613"/>
              <a:gd name="connsiteY5" fmla="*/ 3429000 h 6858000"/>
              <a:gd name="connsiteX6" fmla="*/ 260951 w 2588613"/>
              <a:gd name="connsiteY6" fmla="*/ 2069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8613" h="6858000">
                <a:moveTo>
                  <a:pt x="0" y="0"/>
                </a:moveTo>
                <a:lnTo>
                  <a:pt x="2588613" y="0"/>
                </a:lnTo>
                <a:lnTo>
                  <a:pt x="2588613" y="6858000"/>
                </a:lnTo>
                <a:lnTo>
                  <a:pt x="3834" y="6858000"/>
                </a:lnTo>
                <a:lnTo>
                  <a:pt x="11560" y="6852506"/>
                </a:lnTo>
                <a:cubicBezTo>
                  <a:pt x="1053335" y="6073410"/>
                  <a:pt x="1727655" y="4829953"/>
                  <a:pt x="1727655" y="3429000"/>
                </a:cubicBezTo>
                <a:cubicBezTo>
                  <a:pt x="1727655" y="2143258"/>
                  <a:pt x="1159683" y="990172"/>
                  <a:pt x="260951" y="206956"/>
                </a:cubicBez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9237D5-6362-49AE-BFC0-4820535C79E1}"/>
              </a:ext>
            </a:extLst>
          </p:cNvPr>
          <p:cNvSpPr>
            <a:spLocks noGrp="1"/>
          </p:cNvSpPr>
          <p:nvPr>
            <p:ph type="ctrTitle"/>
          </p:nvPr>
        </p:nvSpPr>
        <p:spPr>
          <a:xfrm>
            <a:off x="1885950" y="4927600"/>
            <a:ext cx="8547763" cy="1142998"/>
          </a:xfrm>
        </p:spPr>
        <p:txBody>
          <a:bodyPr anchor="b">
            <a:normAutofit/>
          </a:bodyPr>
          <a:lstStyle/>
          <a:p>
            <a:r>
              <a:rPr lang="en-US" sz="4400" dirty="0">
                <a:solidFill>
                  <a:srgbClr val="FFFFFF"/>
                </a:solidFill>
              </a:rPr>
              <a:t>Data conversion</a:t>
            </a:r>
          </a:p>
        </p:txBody>
      </p:sp>
    </p:spTree>
    <p:extLst>
      <p:ext uri="{BB962C8B-B14F-4D97-AF65-F5344CB8AC3E}">
        <p14:creationId xmlns:p14="http://schemas.microsoft.com/office/powerpoint/2010/main" val="285855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CC28-544E-4F0A-A55F-115A590F60C6}"/>
              </a:ext>
            </a:extLst>
          </p:cNvPr>
          <p:cNvSpPr>
            <a:spLocks noGrp="1"/>
          </p:cNvSpPr>
          <p:nvPr>
            <p:ph type="title"/>
          </p:nvPr>
        </p:nvSpPr>
        <p:spPr>
          <a:xfrm>
            <a:off x="1524000" y="366713"/>
            <a:ext cx="9144000" cy="784225"/>
          </a:xfrm>
        </p:spPr>
        <p:txBody>
          <a:bodyPr anchor="t">
            <a:normAutofit/>
          </a:bodyPr>
          <a:lstStyle/>
          <a:p>
            <a:pPr algn="ctr"/>
            <a:r>
              <a:rPr lang="en-US" sz="4000" dirty="0">
                <a:latin typeface="Times New Roman" panose="02020603050405020304" pitchFamily="18" charset="0"/>
                <a:cs typeface="Times New Roman" panose="02020603050405020304" pitchFamily="18" charset="0"/>
              </a:rPr>
              <a:t>One’s complement</a:t>
            </a:r>
          </a:p>
        </p:txBody>
      </p:sp>
      <p:sp>
        <p:nvSpPr>
          <p:cNvPr id="3" name="Text Placeholder 2">
            <a:extLst>
              <a:ext uri="{FF2B5EF4-FFF2-40B4-BE49-F238E27FC236}">
                <a16:creationId xmlns:a16="http://schemas.microsoft.com/office/drawing/2014/main" id="{D1CC798D-5137-457E-96C4-367B188BD3F1}"/>
              </a:ext>
            </a:extLst>
          </p:cNvPr>
          <p:cNvSpPr>
            <a:spLocks noGrp="1"/>
          </p:cNvSpPr>
          <p:nvPr>
            <p:ph type="body" idx="1"/>
          </p:nvPr>
        </p:nvSpPr>
        <p:spPr>
          <a:xfrm>
            <a:off x="744287" y="866324"/>
            <a:ext cx="7023299" cy="5457473"/>
          </a:xfrm>
        </p:spPr>
        <p:txBody>
          <a:bodyPr>
            <a:noAutofit/>
          </a:bodyPr>
          <a:lstStyle/>
          <a:p>
            <a:r>
              <a:rPr lang="en-US" sz="1800" dirty="0">
                <a:solidFill>
                  <a:schemeClr val="tx1"/>
                </a:solidFill>
                <a:latin typeface="Times New Roman" panose="02020603050405020304" pitchFamily="18" charset="0"/>
                <a:cs typeface="Times New Roman" panose="02020603050405020304" pitchFamily="18" charset="0"/>
              </a:rPr>
              <a:t>The one’s complement of binary is obtained by flipping the bits</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1 change 0</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0 change 1</a:t>
            </a:r>
          </a:p>
          <a:p>
            <a:r>
              <a:rPr lang="en-US" sz="1800" dirty="0">
                <a:solidFill>
                  <a:schemeClr val="tx1"/>
                </a:solidFill>
                <a:latin typeface="Times New Roman" panose="02020603050405020304" pitchFamily="18" charset="0"/>
                <a:cs typeface="Times New Roman" panose="02020603050405020304" pitchFamily="18" charset="0"/>
              </a:rPr>
              <a:t>Find the ones complement of  01101  using 8 bits </a:t>
            </a:r>
          </a:p>
          <a:p>
            <a:r>
              <a:rPr lang="en-US" sz="1800" dirty="0">
                <a:solidFill>
                  <a:schemeClr val="tx1"/>
                </a:solidFill>
                <a:latin typeface="Times New Roman" panose="02020603050405020304" pitchFamily="18" charset="0"/>
                <a:cs typeface="Times New Roman" panose="02020603050405020304" pitchFamily="18" charset="0"/>
              </a:rPr>
              <a:t>Write the number using 8 bits =  00001101</a:t>
            </a:r>
          </a:p>
          <a:p>
            <a:r>
              <a:rPr lang="en-US" sz="1800" dirty="0">
                <a:solidFill>
                  <a:schemeClr val="tx1"/>
                </a:solidFill>
                <a:latin typeface="Times New Roman" panose="02020603050405020304" pitchFamily="18" charset="0"/>
                <a:cs typeface="Times New Roman" panose="02020603050405020304" pitchFamily="18" charset="0"/>
              </a:rPr>
              <a:t>            Flip the bits 11110010</a:t>
            </a:r>
          </a:p>
          <a:p>
            <a:endParaRPr lang="en-US" sz="18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What is the ones complement of -37 using 8 bits</a:t>
            </a: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Find the binary equivalent of + 37  = 100101</a:t>
            </a:r>
          </a:p>
          <a:p>
            <a:pPr>
              <a:lnSpc>
                <a:spcPct val="150000"/>
              </a:lnSpc>
            </a:pPr>
            <a:r>
              <a:rPr lang="en-US" sz="1800" dirty="0">
                <a:solidFill>
                  <a:schemeClr val="tx1"/>
                </a:solidFill>
                <a:latin typeface="Times New Roman" panose="02020603050405020304" pitchFamily="18" charset="0"/>
                <a:cs typeface="Times New Roman" panose="02020603050405020304" pitchFamily="18" charset="0"/>
              </a:rPr>
              <a:t>To make 8 bits add 2 zeros   </a:t>
            </a:r>
            <a:r>
              <a:rPr lang="en-US" sz="1800" dirty="0">
                <a:solidFill>
                  <a:srgbClr val="FF0000"/>
                </a:solidFill>
                <a:latin typeface="Times New Roman" panose="02020603050405020304" pitchFamily="18" charset="0"/>
                <a:cs typeface="Times New Roman" panose="02020603050405020304" pitchFamily="18" charset="0"/>
              </a:rPr>
              <a:t>00</a:t>
            </a:r>
            <a:r>
              <a:rPr lang="en-US" sz="1800" dirty="0">
                <a:solidFill>
                  <a:schemeClr val="tx1"/>
                </a:solidFill>
                <a:latin typeface="Times New Roman" panose="02020603050405020304" pitchFamily="18" charset="0"/>
                <a:cs typeface="Times New Roman" panose="02020603050405020304" pitchFamily="18" charset="0"/>
              </a:rPr>
              <a:t>100101 </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To get the negative number flip the bit = 11011010</a:t>
            </a:r>
          </a:p>
        </p:txBody>
      </p:sp>
      <p:grpSp>
        <p:nvGrpSpPr>
          <p:cNvPr id="8" name="Group 7">
            <a:extLst>
              <a:ext uri="{FF2B5EF4-FFF2-40B4-BE49-F238E27FC236}">
                <a16:creationId xmlns:a16="http://schemas.microsoft.com/office/drawing/2014/main" id="{08144F1B-BE73-44E6-B635-A320951AD9AB}"/>
              </a:ext>
            </a:extLst>
          </p:cNvPr>
          <p:cNvGrpSpPr/>
          <p:nvPr/>
        </p:nvGrpSpPr>
        <p:grpSpPr>
          <a:xfrm>
            <a:off x="7322753" y="1988720"/>
            <a:ext cx="4216399" cy="3101565"/>
            <a:chOff x="7322753" y="1988720"/>
            <a:chExt cx="4216399" cy="3101565"/>
          </a:xfrm>
        </p:grpSpPr>
        <p:pic>
          <p:nvPicPr>
            <p:cNvPr id="5" name="Picture 4" descr="Graphical user interface, text&#10;&#10;Description automatically generated">
              <a:extLst>
                <a:ext uri="{FF2B5EF4-FFF2-40B4-BE49-F238E27FC236}">
                  <a16:creationId xmlns:a16="http://schemas.microsoft.com/office/drawing/2014/main" id="{0FD019CF-BE7A-4117-8A5B-E6D8708814D4}"/>
                </a:ext>
              </a:extLst>
            </p:cNvPr>
            <p:cNvPicPr>
              <a:picLocks noChangeAspect="1"/>
            </p:cNvPicPr>
            <p:nvPr/>
          </p:nvPicPr>
          <p:blipFill rotWithShape="1">
            <a:blip r:embed="rId2">
              <a:extLst>
                <a:ext uri="{28A0092B-C50C-407E-A947-70E740481C1C}">
                  <a14:useLocalDpi xmlns:a14="http://schemas.microsoft.com/office/drawing/2010/main" val="0"/>
                </a:ext>
              </a:extLst>
            </a:blip>
            <a:srcRect l="2519" t="14068" r="22545" b="11346"/>
            <a:stretch/>
          </p:blipFill>
          <p:spPr>
            <a:xfrm>
              <a:off x="7322753" y="1988720"/>
              <a:ext cx="4124959" cy="1735072"/>
            </a:xfrm>
            <a:prstGeom prst="rect">
              <a:avLst/>
            </a:prstGeom>
          </p:spPr>
        </p:pic>
        <p:pic>
          <p:nvPicPr>
            <p:cNvPr id="7" name="Picture 6" descr="Diagram&#10;&#10;Description automatically generated">
              <a:extLst>
                <a:ext uri="{FF2B5EF4-FFF2-40B4-BE49-F238E27FC236}">
                  <a16:creationId xmlns:a16="http://schemas.microsoft.com/office/drawing/2014/main" id="{EA208191-8F2C-4F02-A84A-CFAA43607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0" y="4032862"/>
              <a:ext cx="3858192" cy="1057423"/>
            </a:xfrm>
            <a:prstGeom prst="rect">
              <a:avLst/>
            </a:prstGeom>
          </p:spPr>
        </p:pic>
      </p:grpSp>
    </p:spTree>
    <p:extLst>
      <p:ext uri="{BB962C8B-B14F-4D97-AF65-F5344CB8AC3E}">
        <p14:creationId xmlns:p14="http://schemas.microsoft.com/office/powerpoint/2010/main" val="4093192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775" y="590372"/>
            <a:ext cx="10202248" cy="747540"/>
          </a:xfrm>
        </p:spPr>
        <p:txBody>
          <a:bodyPr anchor="t">
            <a:normAutofit/>
          </a:bodyPr>
          <a:lstStyle/>
          <a:p>
            <a:pPr algn="ctr"/>
            <a:r>
              <a:rPr lang="en-US" dirty="0"/>
              <a:t>Twos Complement</a:t>
            </a:r>
          </a:p>
        </p:txBody>
      </p:sp>
      <p:sp>
        <p:nvSpPr>
          <p:cNvPr id="3" name="Rectangle 2"/>
          <p:cNvSpPr/>
          <p:nvPr/>
        </p:nvSpPr>
        <p:spPr>
          <a:xfrm>
            <a:off x="736697" y="1261745"/>
            <a:ext cx="11160127" cy="5550622"/>
          </a:xfrm>
          <a:prstGeom prst="rect">
            <a:avLst/>
          </a:prstGeom>
        </p:spPr>
        <p:txBody>
          <a:bodyPr wrap="square">
            <a:spAutoFit/>
          </a:bodyPr>
          <a:lstStyle/>
          <a:p>
            <a:pPr marL="285750" indent="-285750">
              <a:lnSpc>
                <a:spcPct val="200000"/>
              </a:lnSpc>
              <a:buFont typeface="Arial" panose="020B0604020202020204" pitchFamily="34" charset="0"/>
              <a:buChar char="•"/>
            </a:pPr>
            <a:r>
              <a:rPr lang="en-US" dirty="0">
                <a:solidFill>
                  <a:srgbClr val="000000"/>
                </a:solidFill>
                <a:latin typeface="Bookman Old Style" panose="02050604050505020204" pitchFamily="18" charset="0"/>
              </a:rPr>
              <a:t>2’s complement of a number is obtained by obtaining the 1s complement plus 1 to least significant bit (LSB). </a:t>
            </a:r>
          </a:p>
          <a:p>
            <a:pPr marL="285750" indent="-285750">
              <a:lnSpc>
                <a:spcPct val="200000"/>
              </a:lnSpc>
              <a:buFont typeface="Arial" panose="020B0604020202020204" pitchFamily="34" charset="0"/>
              <a:buChar char="•"/>
            </a:pPr>
            <a:r>
              <a:rPr lang="en-US" dirty="0">
                <a:solidFill>
                  <a:srgbClr val="000000"/>
                </a:solidFill>
                <a:latin typeface="Bookman Old Style" panose="02050604050505020204" pitchFamily="18" charset="0"/>
              </a:rPr>
              <a:t>A positive numbers in binary form and negative numbers in 2’s complement form. </a:t>
            </a:r>
          </a:p>
          <a:p>
            <a:pPr marL="285750" indent="-285750">
              <a:lnSpc>
                <a:spcPct val="200000"/>
              </a:lnSpc>
              <a:buFont typeface="Arial" panose="020B0604020202020204" pitchFamily="34" charset="0"/>
              <a:buChar char="•"/>
            </a:pPr>
            <a:r>
              <a:rPr lang="en-US" dirty="0">
                <a:solidFill>
                  <a:srgbClr val="000000"/>
                </a:solidFill>
                <a:latin typeface="Bookman Old Style" panose="02050604050505020204" pitchFamily="18" charset="0"/>
              </a:rPr>
              <a:t>There is extra bit for sign representation. </a:t>
            </a:r>
          </a:p>
          <a:p>
            <a:pPr marL="285750" indent="-285750">
              <a:lnSpc>
                <a:spcPct val="200000"/>
              </a:lnSpc>
              <a:buFont typeface="Arial" panose="020B0604020202020204" pitchFamily="34" charset="0"/>
              <a:buChar char="•"/>
            </a:pPr>
            <a:r>
              <a:rPr lang="en-US" dirty="0">
                <a:solidFill>
                  <a:srgbClr val="000000"/>
                </a:solidFill>
                <a:latin typeface="Bookman Old Style" panose="02050604050505020204" pitchFamily="18" charset="0"/>
              </a:rPr>
              <a:t>If value of sign bit is 0, then number is positive and you can directly represent it in simple binary form.</a:t>
            </a:r>
          </a:p>
          <a:p>
            <a:pPr marL="285750" indent="-285750">
              <a:lnSpc>
                <a:spcPct val="200000"/>
              </a:lnSpc>
              <a:buFont typeface="Arial" panose="020B0604020202020204" pitchFamily="34" charset="0"/>
              <a:buChar char="•"/>
            </a:pPr>
            <a:r>
              <a:rPr lang="en-US" dirty="0">
                <a:solidFill>
                  <a:srgbClr val="000000"/>
                </a:solidFill>
                <a:latin typeface="Bookman Old Style" panose="02050604050505020204" pitchFamily="18" charset="0"/>
              </a:rPr>
              <a:t>If value of sign bit 1, then number is negative and you have to take 2’s complement of given binary number. You can get negative number by 2’s complement of a positive number</a:t>
            </a:r>
          </a:p>
          <a:p>
            <a:pPr marL="285750" indent="-285750">
              <a:lnSpc>
                <a:spcPct val="200000"/>
              </a:lnSpc>
              <a:buFont typeface="Arial" panose="020B0604020202020204" pitchFamily="34" charset="0"/>
              <a:buChar char="•"/>
            </a:pPr>
            <a:r>
              <a:rPr lang="en-US" dirty="0">
                <a:solidFill>
                  <a:srgbClr val="000000"/>
                </a:solidFill>
                <a:latin typeface="Bookman Old Style" panose="02050604050505020204" pitchFamily="18" charset="0"/>
              </a:rPr>
              <a:t>A positive number by directly using simple binary representation. </a:t>
            </a:r>
          </a:p>
          <a:p>
            <a:pPr marL="285750" indent="-285750">
              <a:lnSpc>
                <a:spcPct val="200000"/>
              </a:lnSpc>
              <a:buFont typeface="Arial" panose="020B0604020202020204" pitchFamily="34" charset="0"/>
              <a:buChar char="•"/>
            </a:pPr>
            <a:r>
              <a:rPr lang="en-US" dirty="0">
                <a:solidFill>
                  <a:srgbClr val="000000"/>
                </a:solidFill>
                <a:latin typeface="Bookman Old Style" panose="02050604050505020204" pitchFamily="18" charset="0"/>
              </a:rPr>
              <a:t>If value of most significant bit (MSB) is 1, then take 2’s complement from, else not.</a:t>
            </a:r>
            <a:endParaRPr lang="en-US" b="0" i="0" dirty="0">
              <a:solidFill>
                <a:srgbClr val="000000"/>
              </a:solidFill>
              <a:effectLst/>
              <a:latin typeface="Bookman Old Style" panose="02050604050505020204" pitchFamily="18" charset="0"/>
            </a:endParaRPr>
          </a:p>
        </p:txBody>
      </p:sp>
    </p:spTree>
    <p:extLst>
      <p:ext uri="{BB962C8B-B14F-4D97-AF65-F5344CB8AC3E}">
        <p14:creationId xmlns:p14="http://schemas.microsoft.com/office/powerpoint/2010/main" val="3307178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775" y="590372"/>
            <a:ext cx="10202248" cy="747540"/>
          </a:xfrm>
        </p:spPr>
        <p:txBody>
          <a:bodyPr anchor="t">
            <a:normAutofit/>
          </a:bodyPr>
          <a:lstStyle/>
          <a:p>
            <a:pPr algn="ctr"/>
            <a:r>
              <a:rPr lang="en-US" dirty="0"/>
              <a:t>Twos Complement</a:t>
            </a:r>
          </a:p>
        </p:txBody>
      </p:sp>
      <p:sp>
        <p:nvSpPr>
          <p:cNvPr id="3" name="Rectangle 2"/>
          <p:cNvSpPr/>
          <p:nvPr/>
        </p:nvSpPr>
        <p:spPr>
          <a:xfrm>
            <a:off x="669320" y="1261745"/>
            <a:ext cx="11160127" cy="4113177"/>
          </a:xfrm>
          <a:prstGeom prst="rect">
            <a:avLst/>
          </a:prstGeom>
        </p:spPr>
        <p:txBody>
          <a:bodyPr wrap="square">
            <a:spAutoFit/>
          </a:bodyPr>
          <a:lstStyle/>
          <a:p>
            <a:pPr>
              <a:lnSpc>
                <a:spcPct val="150000"/>
              </a:lnSpc>
            </a:pPr>
            <a:r>
              <a:rPr lang="en-US" sz="1600" dirty="0">
                <a:solidFill>
                  <a:srgbClr val="000000"/>
                </a:solidFill>
                <a:latin typeface="Bookman Old Style" panose="02050604050505020204" pitchFamily="18" charset="0"/>
              </a:rPr>
              <a:t>The conversion is done using a </a:t>
            </a:r>
            <a:r>
              <a:rPr lang="en-US" sz="1600" b="1" dirty="0">
                <a:solidFill>
                  <a:srgbClr val="000000"/>
                </a:solidFill>
                <a:latin typeface="Bookman Old Style" panose="02050604050505020204" pitchFamily="18" charset="0"/>
              </a:rPr>
              <a:t>two's complement binary</a:t>
            </a:r>
            <a:r>
              <a:rPr lang="en-US" sz="1600" dirty="0">
                <a:solidFill>
                  <a:srgbClr val="000000"/>
                </a:solidFill>
                <a:latin typeface="Bookman Old Style" panose="02050604050505020204" pitchFamily="18" charset="0"/>
              </a:rPr>
              <a:t>, which requires the programmer to instruct the computer to interpret any binary number starting with 1 as negative. </a:t>
            </a:r>
          </a:p>
          <a:p>
            <a:pPr>
              <a:lnSpc>
                <a:spcPct val="150000"/>
              </a:lnSpc>
            </a:pPr>
            <a:r>
              <a:rPr lang="en-US" sz="1600" dirty="0">
                <a:solidFill>
                  <a:srgbClr val="000000"/>
                </a:solidFill>
                <a:latin typeface="Bookman Old Style" panose="02050604050505020204" pitchFamily="18" charset="0"/>
              </a:rPr>
              <a:t>The program then </a:t>
            </a:r>
            <a:r>
              <a:rPr lang="en-US" sz="1600" i="1" dirty="0">
                <a:solidFill>
                  <a:srgbClr val="000000"/>
                </a:solidFill>
                <a:latin typeface="Bookman Old Style" panose="02050604050505020204" pitchFamily="18" charset="0"/>
              </a:rPr>
              <a:t>constructs the corresponding positive number in binary, takes its complement and adds one.</a:t>
            </a:r>
            <a:endParaRPr lang="en-US" sz="1600" dirty="0">
              <a:solidFill>
                <a:srgbClr val="000000"/>
              </a:solidFill>
              <a:latin typeface="Bookman Old Style" panose="02050604050505020204" pitchFamily="18" charset="0"/>
            </a:endParaRPr>
          </a:p>
          <a:p>
            <a:pPr>
              <a:lnSpc>
                <a:spcPct val="150000"/>
              </a:lnSpc>
            </a:pPr>
            <a:endParaRPr lang="en-US" sz="1600" dirty="0">
              <a:solidFill>
                <a:srgbClr val="000000"/>
              </a:solidFill>
              <a:latin typeface="Bookman Old Style" panose="02050604050505020204" pitchFamily="18" charset="0"/>
            </a:endParaRPr>
          </a:p>
          <a:p>
            <a:pPr>
              <a:lnSpc>
                <a:spcPct val="150000"/>
              </a:lnSpc>
            </a:pPr>
            <a:r>
              <a:rPr lang="en-US" sz="1600" dirty="0">
                <a:solidFill>
                  <a:srgbClr val="000000"/>
                </a:solidFill>
                <a:latin typeface="Bookman Old Style" panose="02050604050505020204" pitchFamily="18" charset="0"/>
              </a:rPr>
              <a:t>For example, given the number −47, the computer would create the binary number for +47:    00101111</a:t>
            </a:r>
          </a:p>
          <a:p>
            <a:pPr>
              <a:lnSpc>
                <a:spcPct val="150000"/>
              </a:lnSpc>
            </a:pPr>
            <a:endParaRPr lang="en-US" sz="1600" dirty="0">
              <a:solidFill>
                <a:srgbClr val="000000"/>
              </a:solidFill>
              <a:latin typeface="Bookman Old Style" panose="02050604050505020204" pitchFamily="18" charset="0"/>
            </a:endParaRPr>
          </a:p>
          <a:p>
            <a:pPr>
              <a:lnSpc>
                <a:spcPct val="150000"/>
              </a:lnSpc>
            </a:pPr>
            <a:r>
              <a:rPr lang="en-US" sz="1600" dirty="0">
                <a:solidFill>
                  <a:srgbClr val="000000"/>
                </a:solidFill>
                <a:latin typeface="Bookman Old Style" panose="02050604050505020204" pitchFamily="18" charset="0"/>
              </a:rPr>
              <a:t>The ones complement of this is:        00101111 =       11010000</a:t>
            </a:r>
          </a:p>
          <a:p>
            <a:pPr>
              <a:lnSpc>
                <a:spcPct val="150000"/>
              </a:lnSpc>
            </a:pPr>
            <a:r>
              <a:rPr lang="en-US" sz="1600" dirty="0">
                <a:solidFill>
                  <a:srgbClr val="000000"/>
                </a:solidFill>
                <a:latin typeface="Bookman Old Style" panose="02050604050505020204" pitchFamily="18" charset="0"/>
              </a:rPr>
              <a:t>Adding one to this gives:                          11010000 + 1 = 11010001</a:t>
            </a:r>
          </a:p>
          <a:p>
            <a:pPr>
              <a:lnSpc>
                <a:spcPct val="150000"/>
              </a:lnSpc>
            </a:pPr>
            <a:endParaRPr lang="en-US" sz="1600" dirty="0">
              <a:solidFill>
                <a:srgbClr val="000000"/>
              </a:solidFill>
              <a:latin typeface="Bookman Old Style" panose="02050604050505020204" pitchFamily="18" charset="0"/>
            </a:endParaRPr>
          </a:p>
          <a:p>
            <a:pPr>
              <a:lnSpc>
                <a:spcPct val="150000"/>
              </a:lnSpc>
            </a:pPr>
            <a:r>
              <a:rPr lang="en-US" sz="1600" dirty="0">
                <a:solidFill>
                  <a:srgbClr val="000000"/>
                </a:solidFill>
                <a:latin typeface="Bookman Old Style" panose="02050604050505020204" pitchFamily="18" charset="0"/>
              </a:rPr>
              <a:t>Note that the computer has "signed" these numbers to treat a leading 1 as negative and process the results differently than simply adding up the powers of 2 occupied by the symbol 1.</a:t>
            </a:r>
            <a:endParaRPr lang="en-US" sz="1600" b="0" i="0" dirty="0">
              <a:solidFill>
                <a:srgbClr val="000000"/>
              </a:solidFill>
              <a:effectLst/>
              <a:latin typeface="Bookman Old Style" panose="02050604050505020204" pitchFamily="18" charset="0"/>
            </a:endParaRPr>
          </a:p>
        </p:txBody>
      </p:sp>
    </p:spTree>
    <p:extLst>
      <p:ext uri="{BB962C8B-B14F-4D97-AF65-F5344CB8AC3E}">
        <p14:creationId xmlns:p14="http://schemas.microsoft.com/office/powerpoint/2010/main" val="2706547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CC28-544E-4F0A-A55F-115A590F60C6}"/>
              </a:ext>
            </a:extLst>
          </p:cNvPr>
          <p:cNvSpPr>
            <a:spLocks noGrp="1"/>
          </p:cNvSpPr>
          <p:nvPr>
            <p:ph type="title"/>
          </p:nvPr>
        </p:nvSpPr>
        <p:spPr>
          <a:xfrm>
            <a:off x="1524000" y="366713"/>
            <a:ext cx="9144000" cy="784225"/>
          </a:xfrm>
        </p:spPr>
        <p:txBody>
          <a:bodyPr anchor="t">
            <a:normAutofit/>
          </a:bodyPr>
          <a:lstStyle/>
          <a:p>
            <a:pPr algn="ctr"/>
            <a:r>
              <a:rPr lang="en-US" sz="4000" dirty="0">
                <a:latin typeface="Times New Roman" panose="02020603050405020304" pitchFamily="18" charset="0"/>
                <a:cs typeface="Times New Roman" panose="02020603050405020304" pitchFamily="18" charset="0"/>
              </a:rPr>
              <a:t>Two’s complement</a:t>
            </a:r>
          </a:p>
        </p:txBody>
      </p:sp>
      <p:sp>
        <p:nvSpPr>
          <p:cNvPr id="3" name="Text Placeholder 2">
            <a:extLst>
              <a:ext uri="{FF2B5EF4-FFF2-40B4-BE49-F238E27FC236}">
                <a16:creationId xmlns:a16="http://schemas.microsoft.com/office/drawing/2014/main" id="{D1CC798D-5137-457E-96C4-367B188BD3F1}"/>
              </a:ext>
            </a:extLst>
          </p:cNvPr>
          <p:cNvSpPr>
            <a:spLocks noGrp="1"/>
          </p:cNvSpPr>
          <p:nvPr>
            <p:ph type="body" idx="1"/>
          </p:nvPr>
        </p:nvSpPr>
        <p:spPr>
          <a:xfrm>
            <a:off x="556527" y="3079067"/>
            <a:ext cx="5181600" cy="2646362"/>
          </a:xfrm>
        </p:spPr>
        <p:txBody>
          <a:bodyPr>
            <a:noAutofit/>
          </a:bodyPr>
          <a:lstStyle/>
          <a:p>
            <a:r>
              <a:rPr lang="en-US" sz="1800" dirty="0">
                <a:solidFill>
                  <a:schemeClr val="tx1"/>
                </a:solidFill>
                <a:latin typeface="Times New Roman" panose="02020603050405020304" pitchFamily="18" charset="0"/>
                <a:cs typeface="Times New Roman" panose="02020603050405020304" pitchFamily="18" charset="0"/>
              </a:rPr>
              <a:t>Find the 2s complement of the binary number 1001 using 8 bits</a:t>
            </a:r>
          </a:p>
          <a:p>
            <a:pPr marL="342900" indent="-342900">
              <a:buFont typeface="+mj-lt"/>
              <a:buAutoNum type="arabicPeriod"/>
            </a:pPr>
            <a:r>
              <a:rPr lang="en-US" sz="1800" dirty="0">
                <a:solidFill>
                  <a:schemeClr val="tx1"/>
                </a:solidFill>
                <a:latin typeface="Times New Roman" panose="02020603050405020304" pitchFamily="18" charset="0"/>
                <a:cs typeface="Times New Roman" panose="02020603050405020304" pitchFamily="18" charset="0"/>
              </a:rPr>
              <a:t>Write the binary of the number using 6 bits </a:t>
            </a:r>
            <a:r>
              <a:rPr lang="en-US" sz="1800" u="sng" dirty="0">
                <a:solidFill>
                  <a:srgbClr val="FF0000"/>
                </a:solidFill>
                <a:latin typeface="Times New Roman" panose="02020603050405020304" pitchFamily="18" charset="0"/>
                <a:cs typeface="Times New Roman" panose="02020603050405020304" pitchFamily="18" charset="0"/>
              </a:rPr>
              <a:t>0000</a:t>
            </a:r>
            <a:r>
              <a:rPr lang="en-US" sz="1800" dirty="0">
                <a:solidFill>
                  <a:schemeClr val="tx1"/>
                </a:solidFill>
                <a:latin typeface="Times New Roman" panose="02020603050405020304" pitchFamily="18" charset="0"/>
                <a:cs typeface="Times New Roman" panose="02020603050405020304" pitchFamily="18" charset="0"/>
              </a:rPr>
              <a:t>1001</a:t>
            </a:r>
          </a:p>
          <a:p>
            <a:pPr marL="342900" indent="-342900">
              <a:buFont typeface="+mj-lt"/>
              <a:buAutoNum type="arabicPeriod"/>
            </a:pPr>
            <a:r>
              <a:rPr lang="en-US" sz="1800" dirty="0">
                <a:solidFill>
                  <a:schemeClr val="tx1"/>
                </a:solidFill>
                <a:latin typeface="Times New Roman" panose="02020603050405020304" pitchFamily="18" charset="0"/>
                <a:cs typeface="Times New Roman" panose="02020603050405020304" pitchFamily="18" charset="0"/>
              </a:rPr>
              <a:t>Find the one’s complement == 11110110</a:t>
            </a:r>
          </a:p>
          <a:p>
            <a:pPr marL="342900" indent="-342900">
              <a:buFont typeface="+mj-lt"/>
              <a:buAutoNum type="arabicPeriod"/>
            </a:pPr>
            <a:r>
              <a:rPr lang="en-US" sz="1800" dirty="0">
                <a:solidFill>
                  <a:schemeClr val="tx1"/>
                </a:solidFill>
                <a:latin typeface="Times New Roman" panose="02020603050405020304" pitchFamily="18" charset="0"/>
                <a:cs typeface="Times New Roman" panose="02020603050405020304" pitchFamily="18" charset="0"/>
              </a:rPr>
              <a:t>Add 1 == 11110110 + 1 = 11110111</a:t>
            </a:r>
          </a:p>
        </p:txBody>
      </p:sp>
      <p:sp>
        <p:nvSpPr>
          <p:cNvPr id="4" name="Text Placeholder 2">
            <a:extLst>
              <a:ext uri="{FF2B5EF4-FFF2-40B4-BE49-F238E27FC236}">
                <a16:creationId xmlns:a16="http://schemas.microsoft.com/office/drawing/2014/main" id="{1AFD8E05-10AC-4097-814C-ABC781C733E1}"/>
              </a:ext>
            </a:extLst>
          </p:cNvPr>
          <p:cNvSpPr txBox="1">
            <a:spLocks/>
          </p:cNvSpPr>
          <p:nvPr/>
        </p:nvSpPr>
        <p:spPr>
          <a:xfrm>
            <a:off x="6703694" y="2030932"/>
            <a:ext cx="4733925" cy="362124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Clr>
                <a:schemeClr val="accent5"/>
              </a:buClr>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20000"/>
              </a:lnSpc>
              <a:spcBef>
                <a:spcPts val="500"/>
              </a:spcBef>
              <a:buClr>
                <a:schemeClr val="accent5"/>
              </a:buClr>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20000"/>
              </a:lnSpc>
              <a:spcBef>
                <a:spcPts val="500"/>
              </a:spcBef>
              <a:buClr>
                <a:schemeClr val="accent5"/>
              </a:buClr>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20000"/>
              </a:lnSpc>
              <a:spcBef>
                <a:spcPts val="500"/>
              </a:spcBef>
              <a:buClr>
                <a:schemeClr val="accent5"/>
              </a:buClr>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20000"/>
              </a:lnSpc>
              <a:spcBef>
                <a:spcPts val="500"/>
              </a:spcBef>
              <a:buClr>
                <a:schemeClr val="accent5"/>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dirty="0">
                <a:solidFill>
                  <a:schemeClr val="tx1"/>
                </a:solidFill>
                <a:latin typeface="Times New Roman" panose="02020603050405020304" pitchFamily="18" charset="0"/>
                <a:cs typeface="Times New Roman" panose="02020603050405020304" pitchFamily="18" charset="0"/>
              </a:rPr>
              <a:t>Find the 2s complement of the -25 using 8 bits </a:t>
            </a:r>
          </a:p>
          <a:p>
            <a:pPr marL="342900" indent="-342900">
              <a:buFont typeface="+mj-lt"/>
              <a:buAutoNum type="arabicPeriod"/>
            </a:pPr>
            <a:r>
              <a:rPr lang="en-US" sz="1800" dirty="0">
                <a:solidFill>
                  <a:schemeClr val="tx1"/>
                </a:solidFill>
                <a:latin typeface="Times New Roman" panose="02020603050405020304" pitchFamily="18" charset="0"/>
                <a:cs typeface="Times New Roman" panose="02020603050405020304" pitchFamily="18" charset="0"/>
              </a:rPr>
              <a:t>Write done the equivalent of + 25 using 8 bits 		</a:t>
            </a:r>
            <a:r>
              <a:rPr lang="en-US" sz="1800" u="sng" dirty="0">
                <a:solidFill>
                  <a:srgbClr val="FF0000"/>
                </a:solidFill>
                <a:latin typeface="Times New Roman" panose="02020603050405020304" pitchFamily="18" charset="0"/>
                <a:cs typeface="Times New Roman" panose="02020603050405020304" pitchFamily="18" charset="0"/>
              </a:rPr>
              <a:t>000</a:t>
            </a:r>
            <a:r>
              <a:rPr lang="en-US" sz="1800" dirty="0">
                <a:solidFill>
                  <a:schemeClr val="tx1"/>
                </a:solidFill>
                <a:latin typeface="Times New Roman" panose="02020603050405020304" pitchFamily="18" charset="0"/>
                <a:cs typeface="Times New Roman" panose="02020603050405020304" pitchFamily="18" charset="0"/>
              </a:rPr>
              <a:t>11001</a:t>
            </a:r>
          </a:p>
          <a:p>
            <a:pPr marL="342900" indent="-342900">
              <a:buFont typeface="+mj-lt"/>
              <a:buAutoNum type="arabicPeriod"/>
            </a:pPr>
            <a:r>
              <a:rPr lang="en-US" sz="1800" dirty="0">
                <a:solidFill>
                  <a:schemeClr val="tx1"/>
                </a:solidFill>
                <a:latin typeface="Times New Roman" panose="02020603050405020304" pitchFamily="18" charset="0"/>
                <a:cs typeface="Times New Roman" panose="02020603050405020304" pitchFamily="18" charset="0"/>
              </a:rPr>
              <a:t>Finds the ones complement  by flipping the bits  </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rgbClr val="FF0000"/>
                </a:solidFill>
                <a:latin typeface="Times New Roman" panose="02020603050405020304" pitchFamily="18" charset="0"/>
                <a:cs typeface="Times New Roman" panose="02020603050405020304" pitchFamily="18" charset="0"/>
              </a:rPr>
              <a:t>11100110</a:t>
            </a:r>
          </a:p>
          <a:p>
            <a:pPr marL="342900" indent="-342900">
              <a:buFont typeface="+mj-lt"/>
              <a:buAutoNum type="arabicPeriod"/>
            </a:pPr>
            <a:r>
              <a:rPr lang="en-US" sz="1800" dirty="0">
                <a:solidFill>
                  <a:schemeClr val="tx1"/>
                </a:solidFill>
                <a:latin typeface="Times New Roman" panose="02020603050405020304" pitchFamily="18" charset="0"/>
                <a:cs typeface="Times New Roman" panose="02020603050405020304" pitchFamily="18" charset="0"/>
              </a:rPr>
              <a:t>Add 1 to the result 11100110 + 1 = 11100111</a:t>
            </a:r>
          </a:p>
        </p:txBody>
      </p:sp>
      <p:sp>
        <p:nvSpPr>
          <p:cNvPr id="6" name="TextBox 5">
            <a:extLst>
              <a:ext uri="{FF2B5EF4-FFF2-40B4-BE49-F238E27FC236}">
                <a16:creationId xmlns:a16="http://schemas.microsoft.com/office/drawing/2014/main" id="{160962FE-0BEF-44EB-B47E-B88CC2A98C7B}"/>
              </a:ext>
            </a:extLst>
          </p:cNvPr>
          <p:cNvSpPr txBox="1"/>
          <p:nvPr/>
        </p:nvSpPr>
        <p:spPr>
          <a:xfrm>
            <a:off x="754381" y="1619711"/>
            <a:ext cx="6096000" cy="1158522"/>
          </a:xfrm>
          <a:prstGeom prst="rect">
            <a:avLst/>
          </a:prstGeom>
          <a:noFill/>
        </p:spPr>
        <p:txBody>
          <a:bodyPr wrap="square">
            <a:spAutoFit/>
          </a:bodyPr>
          <a:lstStyle/>
          <a:p>
            <a:pPr>
              <a:lnSpc>
                <a:spcPct val="150000"/>
              </a:lnSpc>
            </a:pPr>
            <a:r>
              <a:rPr lang="en-US" sz="1600" dirty="0">
                <a:solidFill>
                  <a:schemeClr val="tx1"/>
                </a:solidFill>
                <a:latin typeface="Bookman Old Style" panose="02050604050505020204" pitchFamily="18" charset="0"/>
                <a:cs typeface="Times New Roman" panose="02020603050405020304" pitchFamily="18" charset="0"/>
              </a:rPr>
              <a:t>The two’s complement of binary is obtained by </a:t>
            </a:r>
          </a:p>
          <a:p>
            <a:pPr marL="285750" indent="-285750">
              <a:lnSpc>
                <a:spcPct val="150000"/>
              </a:lnSpc>
              <a:buFont typeface="Arial" panose="020B0604020202020204" pitchFamily="34" charset="0"/>
              <a:buChar char="•"/>
            </a:pPr>
            <a:r>
              <a:rPr lang="en-US" sz="1600" dirty="0">
                <a:solidFill>
                  <a:schemeClr val="tx1"/>
                </a:solidFill>
                <a:latin typeface="Bookman Old Style" panose="02050604050505020204" pitchFamily="18" charset="0"/>
                <a:cs typeface="Times New Roman" panose="02020603050405020304" pitchFamily="18" charset="0"/>
              </a:rPr>
              <a:t>Finding the one’s complement(Flipping the bits )</a:t>
            </a:r>
          </a:p>
          <a:p>
            <a:pPr marL="285750" indent="-285750">
              <a:lnSpc>
                <a:spcPct val="150000"/>
              </a:lnSpc>
              <a:buFont typeface="Arial" panose="020B0604020202020204" pitchFamily="34" charset="0"/>
              <a:buChar char="•"/>
            </a:pPr>
            <a:r>
              <a:rPr lang="en-US" sz="1600" dirty="0">
                <a:solidFill>
                  <a:schemeClr val="tx1"/>
                </a:solidFill>
                <a:latin typeface="Bookman Old Style" panose="02050604050505020204" pitchFamily="18" charset="0"/>
                <a:cs typeface="Times New Roman" panose="02020603050405020304" pitchFamily="18" charset="0"/>
              </a:rPr>
              <a:t>Add 1 to the result</a:t>
            </a:r>
          </a:p>
        </p:txBody>
      </p:sp>
    </p:spTree>
    <p:extLst>
      <p:ext uri="{BB962C8B-B14F-4D97-AF65-F5344CB8AC3E}">
        <p14:creationId xmlns:p14="http://schemas.microsoft.com/office/powerpoint/2010/main" val="180981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E090D-0850-4E7D-AE85-9C7D68946ABE}"/>
              </a:ext>
            </a:extLst>
          </p:cNvPr>
          <p:cNvSpPr>
            <a:spLocks noGrp="1"/>
          </p:cNvSpPr>
          <p:nvPr>
            <p:ph type="title"/>
          </p:nvPr>
        </p:nvSpPr>
        <p:spPr>
          <a:xfrm>
            <a:off x="908775" y="211449"/>
            <a:ext cx="10202248" cy="1325890"/>
          </a:xfrm>
        </p:spPr>
        <p:txBody>
          <a:bodyPr/>
          <a:lstStyle/>
          <a:p>
            <a:pPr algn="ctr"/>
            <a:r>
              <a:rPr lang="en-US" dirty="0"/>
              <a:t>Representing Negative Numbers</a:t>
            </a:r>
          </a:p>
        </p:txBody>
      </p:sp>
      <p:sp>
        <p:nvSpPr>
          <p:cNvPr id="4" name="TextBox 3">
            <a:extLst>
              <a:ext uri="{FF2B5EF4-FFF2-40B4-BE49-F238E27FC236}">
                <a16:creationId xmlns:a16="http://schemas.microsoft.com/office/drawing/2014/main" id="{C3804B58-5665-423B-9EAB-23DACF0C5F9A}"/>
              </a:ext>
            </a:extLst>
          </p:cNvPr>
          <p:cNvSpPr txBox="1"/>
          <p:nvPr/>
        </p:nvSpPr>
        <p:spPr>
          <a:xfrm>
            <a:off x="530588" y="1443841"/>
            <a:ext cx="9251588" cy="424731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conversion is done using a </a:t>
            </a:r>
            <a:r>
              <a:rPr lang="en-US" b="1" dirty="0">
                <a:latin typeface="Times New Roman" panose="02020603050405020304" pitchFamily="18" charset="0"/>
                <a:cs typeface="Times New Roman" panose="02020603050405020304" pitchFamily="18" charset="0"/>
              </a:rPr>
              <a:t>two's complement binary</a:t>
            </a:r>
            <a:r>
              <a:rPr lang="en-US" dirty="0">
                <a:latin typeface="Times New Roman" panose="02020603050405020304" pitchFamily="18" charset="0"/>
                <a:cs typeface="Times New Roman" panose="02020603050405020304" pitchFamily="18" charset="0"/>
              </a:rPr>
              <a:t>, which requires the programmer to instruct the computer to interpret any binary number starting with 1 as negative.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program then </a:t>
            </a:r>
            <a:r>
              <a:rPr lang="en-US" i="1" dirty="0">
                <a:latin typeface="Times New Roman" panose="02020603050405020304" pitchFamily="18" charset="0"/>
                <a:cs typeface="Times New Roman" panose="02020603050405020304" pitchFamily="18" charset="0"/>
              </a:rPr>
              <a:t>constructs the corresponding positive number in binary, takes its complement and adds one.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−31, the computer would create the binary number for +31:</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0001 1111          = +31</a:t>
            </a:r>
          </a:p>
          <a:p>
            <a:r>
              <a:rPr lang="en-US" dirty="0">
                <a:latin typeface="Times New Roman" panose="02020603050405020304" pitchFamily="18" charset="0"/>
                <a:cs typeface="Times New Roman" panose="02020603050405020304" pitchFamily="18" charset="0"/>
              </a:rPr>
              <a:t>               1110 0000              flip the bits (1s complement)</a:t>
            </a:r>
          </a:p>
          <a:p>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            +1 </a:t>
            </a:r>
            <a:r>
              <a:rPr lang="en-US" dirty="0">
                <a:latin typeface="Times New Roman" panose="02020603050405020304" pitchFamily="18" charset="0"/>
                <a:cs typeface="Times New Roman" panose="02020603050405020304" pitchFamily="18" charset="0"/>
              </a:rPr>
              <a:t>            add 1 (2s complement)</a:t>
            </a:r>
            <a:endParaRPr lang="en-US" u="sng"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110 0001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"signed" which is a 1 =  as negative </a:t>
            </a:r>
          </a:p>
          <a:p>
            <a:endParaRPr lang="en-US" dirty="0"/>
          </a:p>
        </p:txBody>
      </p:sp>
      <p:sp>
        <p:nvSpPr>
          <p:cNvPr id="5" name="TextBox 4">
            <a:extLst>
              <a:ext uri="{FF2B5EF4-FFF2-40B4-BE49-F238E27FC236}">
                <a16:creationId xmlns:a16="http://schemas.microsoft.com/office/drawing/2014/main" id="{28ED13CA-4C50-4EA3-95F7-4FC411738F3B}"/>
              </a:ext>
            </a:extLst>
          </p:cNvPr>
          <p:cNvSpPr txBox="1"/>
          <p:nvPr/>
        </p:nvSpPr>
        <p:spPr>
          <a:xfrm>
            <a:off x="7858125" y="4099828"/>
            <a:ext cx="3019425" cy="1292662"/>
          </a:xfrm>
          <a:prstGeom prst="rect">
            <a:avLst/>
          </a:prstGeom>
          <a:noFill/>
        </p:spPr>
        <p:txBody>
          <a:bodyPr wrap="square" anchor="ctr">
            <a:spAutoFit/>
          </a:bodyPr>
          <a:lstStyle/>
          <a:p>
            <a:pPr>
              <a:lnSpc>
                <a:spcPct val="150000"/>
              </a:lnSpc>
            </a:pPr>
            <a:r>
              <a:rPr lang="en-US" sz="2000" b="1" dirty="0">
                <a:solidFill>
                  <a:srgbClr val="FF0000"/>
                </a:solidFill>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110 0001       </a:t>
            </a:r>
          </a:p>
          <a:p>
            <a:pPr>
              <a:lnSpc>
                <a:spcPct val="150000"/>
              </a:lnSpc>
            </a:pPr>
            <a:r>
              <a:rPr lang="en-US" sz="2000" dirty="0">
                <a:latin typeface="Times New Roman" panose="02020603050405020304" pitchFamily="18" charset="0"/>
                <a:cs typeface="Times New Roman" panose="02020603050405020304" pitchFamily="18" charset="0"/>
              </a:rPr>
              <a:t>-128 + 64 + 32+ 1 =-31</a:t>
            </a:r>
          </a:p>
          <a:p>
            <a:endParaRPr lang="en-US" dirty="0"/>
          </a:p>
        </p:txBody>
      </p:sp>
    </p:spTree>
    <p:extLst>
      <p:ext uri="{BB962C8B-B14F-4D97-AF65-F5344CB8AC3E}">
        <p14:creationId xmlns:p14="http://schemas.microsoft.com/office/powerpoint/2010/main" val="290189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D8BF-6C78-41B4-B8E7-1B4C73F8E3FC}"/>
              </a:ext>
            </a:extLst>
          </p:cNvPr>
          <p:cNvSpPr>
            <a:spLocks noGrp="1"/>
          </p:cNvSpPr>
          <p:nvPr>
            <p:ph type="title"/>
          </p:nvPr>
        </p:nvSpPr>
        <p:spPr/>
        <p:txBody>
          <a:bodyPr/>
          <a:lstStyle/>
          <a:p>
            <a:pPr algn="ctr"/>
            <a:r>
              <a:rPr lang="en-US" dirty="0"/>
              <a:t>Practice Exercise</a:t>
            </a:r>
          </a:p>
        </p:txBody>
      </p:sp>
      <p:sp>
        <p:nvSpPr>
          <p:cNvPr id="4" name="TextBox 3">
            <a:extLst>
              <a:ext uri="{FF2B5EF4-FFF2-40B4-BE49-F238E27FC236}">
                <a16:creationId xmlns:a16="http://schemas.microsoft.com/office/drawing/2014/main" id="{3A1F8ECF-72C4-41E6-AD52-19BA763EC6DE}"/>
              </a:ext>
            </a:extLst>
          </p:cNvPr>
          <p:cNvSpPr txBox="1"/>
          <p:nvPr/>
        </p:nvSpPr>
        <p:spPr>
          <a:xfrm>
            <a:off x="815740" y="1987964"/>
            <a:ext cx="4516655" cy="357431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Convert the following binary to denary using the 2s complement method</a:t>
            </a:r>
          </a:p>
          <a:p>
            <a:endParaRPr lang="en-US" dirty="0">
              <a:latin typeface="Times New Roman" panose="02020603050405020304" pitchFamily="18" charset="0"/>
              <a:cs typeface="Times New Roman" panose="02020603050405020304" pitchFamily="18" charset="0"/>
            </a:endParaRPr>
          </a:p>
          <a:p>
            <a:pPr marL="342900" indent="-342900">
              <a:lnSpc>
                <a:spcPct val="250000"/>
              </a:lnSpc>
              <a:buFont typeface="+mj-lt"/>
              <a:buAutoNum type="alphaLcPeriod"/>
            </a:pPr>
            <a:r>
              <a:rPr lang="en-US" dirty="0">
                <a:latin typeface="Times New Roman" panose="02020603050405020304" pitchFamily="18" charset="0"/>
                <a:cs typeface="Times New Roman" panose="02020603050405020304" pitchFamily="18" charset="0"/>
              </a:rPr>
              <a:t>10000101</a:t>
            </a:r>
          </a:p>
          <a:p>
            <a:pPr marL="342900" indent="-342900">
              <a:lnSpc>
                <a:spcPct val="250000"/>
              </a:lnSpc>
              <a:buFont typeface="+mj-lt"/>
              <a:buAutoNum type="alphaLcPeriod"/>
            </a:pPr>
            <a:r>
              <a:rPr lang="en-US" dirty="0">
                <a:latin typeface="Times New Roman" panose="02020603050405020304" pitchFamily="18" charset="0"/>
                <a:cs typeface="Times New Roman" panose="02020603050405020304" pitchFamily="18" charset="0"/>
              </a:rPr>
              <a:t>1111001</a:t>
            </a:r>
          </a:p>
          <a:p>
            <a:pPr marL="342900" indent="-342900">
              <a:lnSpc>
                <a:spcPct val="250000"/>
              </a:lnSpc>
              <a:buFont typeface="+mj-lt"/>
              <a:buAutoNum type="alphaLcPeriod"/>
            </a:pPr>
            <a:r>
              <a:rPr lang="en-US" dirty="0">
                <a:latin typeface="Times New Roman" panose="02020603050405020304" pitchFamily="18" charset="0"/>
                <a:cs typeface="Times New Roman" panose="02020603050405020304" pitchFamily="18" charset="0"/>
              </a:rPr>
              <a:t>01010110</a:t>
            </a:r>
          </a:p>
          <a:p>
            <a:pPr marL="342900" indent="-342900">
              <a:lnSpc>
                <a:spcPct val="250000"/>
              </a:lnSpc>
              <a:buFont typeface="+mj-lt"/>
              <a:buAutoNum type="alphaLcPeriod"/>
            </a:pPr>
            <a:r>
              <a:rPr lang="en-US" dirty="0">
                <a:latin typeface="Times New Roman" panose="02020603050405020304" pitchFamily="18" charset="0"/>
                <a:cs typeface="Times New Roman" panose="02020603050405020304" pitchFamily="18" charset="0"/>
              </a:rPr>
              <a:t>11101101</a:t>
            </a:r>
          </a:p>
        </p:txBody>
      </p:sp>
      <p:sp>
        <p:nvSpPr>
          <p:cNvPr id="5" name="TextBox 4">
            <a:extLst>
              <a:ext uri="{FF2B5EF4-FFF2-40B4-BE49-F238E27FC236}">
                <a16:creationId xmlns:a16="http://schemas.microsoft.com/office/drawing/2014/main" id="{8FFA705A-7FF4-48BA-A9CA-EB879A4B78CA}"/>
              </a:ext>
            </a:extLst>
          </p:cNvPr>
          <p:cNvSpPr txBox="1"/>
          <p:nvPr/>
        </p:nvSpPr>
        <p:spPr>
          <a:xfrm>
            <a:off x="6930189" y="2130180"/>
            <a:ext cx="4074956" cy="357431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Convert the following denary into binary using the 2s complement method</a:t>
            </a:r>
          </a:p>
          <a:p>
            <a:endParaRPr lang="en-US" dirty="0">
              <a:latin typeface="Times New Roman" panose="02020603050405020304" pitchFamily="18" charset="0"/>
              <a:cs typeface="Times New Roman" panose="02020603050405020304" pitchFamily="18" charset="0"/>
            </a:endParaRPr>
          </a:p>
          <a:p>
            <a:pPr marL="342900" indent="-342900">
              <a:lnSpc>
                <a:spcPct val="250000"/>
              </a:lnSpc>
              <a:buFont typeface="+mj-lt"/>
              <a:buAutoNum type="alphaLcPeriod"/>
            </a:pPr>
            <a:r>
              <a:rPr lang="en-US" dirty="0">
                <a:latin typeface="Times New Roman" panose="02020603050405020304" pitchFamily="18" charset="0"/>
                <a:cs typeface="Times New Roman" panose="02020603050405020304" pitchFamily="18" charset="0"/>
              </a:rPr>
              <a:t>10000101</a:t>
            </a:r>
          </a:p>
          <a:p>
            <a:pPr marL="342900" indent="-342900">
              <a:lnSpc>
                <a:spcPct val="250000"/>
              </a:lnSpc>
              <a:buFont typeface="+mj-lt"/>
              <a:buAutoNum type="alphaLcPeriod"/>
            </a:pPr>
            <a:r>
              <a:rPr lang="en-US" dirty="0">
                <a:latin typeface="Times New Roman" panose="02020603050405020304" pitchFamily="18" charset="0"/>
                <a:cs typeface="Times New Roman" panose="02020603050405020304" pitchFamily="18" charset="0"/>
              </a:rPr>
              <a:t>1111001</a:t>
            </a:r>
          </a:p>
          <a:p>
            <a:pPr marL="342900" indent="-342900">
              <a:lnSpc>
                <a:spcPct val="250000"/>
              </a:lnSpc>
              <a:buFont typeface="+mj-lt"/>
              <a:buAutoNum type="alphaLcPeriod"/>
            </a:pPr>
            <a:r>
              <a:rPr lang="en-US" dirty="0">
                <a:latin typeface="Times New Roman" panose="02020603050405020304" pitchFamily="18" charset="0"/>
                <a:cs typeface="Times New Roman" panose="02020603050405020304" pitchFamily="18" charset="0"/>
              </a:rPr>
              <a:t>01010110</a:t>
            </a:r>
          </a:p>
          <a:p>
            <a:pPr marL="342900" indent="-342900">
              <a:lnSpc>
                <a:spcPct val="250000"/>
              </a:lnSpc>
              <a:buFont typeface="+mj-lt"/>
              <a:buAutoNum type="alphaLcPeriod"/>
            </a:pPr>
            <a:r>
              <a:rPr lang="en-US" dirty="0">
                <a:latin typeface="Times New Roman" panose="02020603050405020304" pitchFamily="18" charset="0"/>
                <a:cs typeface="Times New Roman" panose="02020603050405020304" pitchFamily="18" charset="0"/>
              </a:rPr>
              <a:t>11101101</a:t>
            </a:r>
          </a:p>
        </p:txBody>
      </p:sp>
    </p:spTree>
    <p:extLst>
      <p:ext uri="{BB962C8B-B14F-4D97-AF65-F5344CB8AC3E}">
        <p14:creationId xmlns:p14="http://schemas.microsoft.com/office/powerpoint/2010/main" val="3318294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5F75-B871-4996-970A-65838C5EB219}"/>
              </a:ext>
            </a:extLst>
          </p:cNvPr>
          <p:cNvSpPr>
            <a:spLocks noGrp="1"/>
          </p:cNvSpPr>
          <p:nvPr>
            <p:ph type="title"/>
          </p:nvPr>
        </p:nvSpPr>
        <p:spPr/>
        <p:txBody>
          <a:bodyPr/>
          <a:lstStyle/>
          <a:p>
            <a:r>
              <a:rPr lang="en-US" dirty="0"/>
              <a:t>Representation of Binary Numbers</a:t>
            </a:r>
          </a:p>
        </p:txBody>
      </p:sp>
      <p:sp>
        <p:nvSpPr>
          <p:cNvPr id="3" name="Content Placeholder 2">
            <a:extLst>
              <a:ext uri="{FF2B5EF4-FFF2-40B4-BE49-F238E27FC236}">
                <a16:creationId xmlns:a16="http://schemas.microsoft.com/office/drawing/2014/main" id="{61A3F771-5D72-44FB-B96D-6065BD517A85}"/>
              </a:ext>
            </a:extLst>
          </p:cNvPr>
          <p:cNvSpPr>
            <a:spLocks noGrp="1"/>
          </p:cNvSpPr>
          <p:nvPr>
            <p:ph idx="1"/>
          </p:nvPr>
        </p:nvSpPr>
        <p:spPr>
          <a:xfrm>
            <a:off x="606392" y="1919672"/>
            <a:ext cx="5361481" cy="4587005"/>
          </a:xfrm>
        </p:spPr>
        <p:txBody>
          <a:bodyPr>
            <a:normAutofit/>
          </a:bodyPr>
          <a:lstStyle/>
          <a:p>
            <a:pPr marL="0" indent="0">
              <a:lnSpc>
                <a:spcPct val="150000"/>
              </a:lnSpc>
              <a:buNone/>
            </a:pPr>
            <a:r>
              <a:rPr lang="en-US" dirty="0">
                <a:latin typeface="Bookman Old Style" panose="02050604050505020204" pitchFamily="18" charset="0"/>
              </a:rPr>
              <a:t>Variables such as integers can be represent in two ways, i.e., signed and unsigned. </a:t>
            </a:r>
          </a:p>
          <a:p>
            <a:pPr marL="0" indent="0">
              <a:lnSpc>
                <a:spcPct val="150000"/>
              </a:lnSpc>
              <a:buNone/>
            </a:pPr>
            <a:r>
              <a:rPr lang="en-US" dirty="0">
                <a:latin typeface="Bookman Old Style" panose="02050604050505020204" pitchFamily="18" charset="0"/>
              </a:rPr>
              <a:t>Signed numbers use sign flag or can be distinguish between negative values and positive values. </a:t>
            </a:r>
          </a:p>
          <a:p>
            <a:pPr marL="0" indent="0">
              <a:lnSpc>
                <a:spcPct val="150000"/>
              </a:lnSpc>
              <a:buNone/>
            </a:pPr>
            <a:r>
              <a:rPr lang="en-US" dirty="0">
                <a:latin typeface="Bookman Old Style" panose="02050604050505020204" pitchFamily="18" charset="0"/>
              </a:rPr>
              <a:t>Whereas unsigned numbers stored only positive numbers but not negative numbers.</a:t>
            </a:r>
          </a:p>
        </p:txBody>
      </p:sp>
      <p:pic>
        <p:nvPicPr>
          <p:cNvPr id="5" name="Picture 4">
            <a:extLst>
              <a:ext uri="{FF2B5EF4-FFF2-40B4-BE49-F238E27FC236}">
                <a16:creationId xmlns:a16="http://schemas.microsoft.com/office/drawing/2014/main" id="{82D5817E-7D47-4A6F-8A89-52B63339C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2685" y="1593703"/>
            <a:ext cx="5813449" cy="3892697"/>
          </a:xfrm>
          <a:prstGeom prst="rect">
            <a:avLst/>
          </a:prstGeom>
        </p:spPr>
      </p:pic>
    </p:spTree>
    <p:extLst>
      <p:ext uri="{BB962C8B-B14F-4D97-AF65-F5344CB8AC3E}">
        <p14:creationId xmlns:p14="http://schemas.microsoft.com/office/powerpoint/2010/main" val="1752972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5F75-B871-4996-970A-65838C5EB219}"/>
              </a:ext>
            </a:extLst>
          </p:cNvPr>
          <p:cNvSpPr>
            <a:spLocks noGrp="1"/>
          </p:cNvSpPr>
          <p:nvPr>
            <p:ph type="title"/>
          </p:nvPr>
        </p:nvSpPr>
        <p:spPr>
          <a:xfrm>
            <a:off x="905256" y="590668"/>
            <a:ext cx="9914859" cy="901248"/>
          </a:xfrm>
        </p:spPr>
        <p:txBody>
          <a:bodyPr>
            <a:normAutofit fontScale="90000"/>
          </a:bodyPr>
          <a:lstStyle/>
          <a:p>
            <a:r>
              <a:rPr lang="en-US" dirty="0"/>
              <a:t>Unsigned Numbers</a:t>
            </a:r>
            <a:br>
              <a:rPr lang="en-US" dirty="0"/>
            </a:br>
            <a:endParaRPr lang="en-US" dirty="0"/>
          </a:p>
        </p:txBody>
      </p:sp>
      <p:sp>
        <p:nvSpPr>
          <p:cNvPr id="3" name="Content Placeholder 2">
            <a:extLst>
              <a:ext uri="{FF2B5EF4-FFF2-40B4-BE49-F238E27FC236}">
                <a16:creationId xmlns:a16="http://schemas.microsoft.com/office/drawing/2014/main" id="{61A3F771-5D72-44FB-B96D-6065BD517A85}"/>
              </a:ext>
            </a:extLst>
          </p:cNvPr>
          <p:cNvSpPr>
            <a:spLocks noGrp="1"/>
          </p:cNvSpPr>
          <p:nvPr>
            <p:ph idx="1"/>
          </p:nvPr>
        </p:nvSpPr>
        <p:spPr>
          <a:xfrm>
            <a:off x="616017" y="1491916"/>
            <a:ext cx="5361481" cy="4456497"/>
          </a:xfrm>
        </p:spPr>
        <p:txBody>
          <a:bodyPr>
            <a:normAutofit lnSpcReduction="10000"/>
          </a:bodyPr>
          <a:lstStyle/>
          <a:p>
            <a:pPr marL="0" indent="0">
              <a:lnSpc>
                <a:spcPct val="150000"/>
              </a:lnSpc>
              <a:buNone/>
            </a:pPr>
            <a:r>
              <a:rPr lang="en-US" dirty="0">
                <a:latin typeface="Bookman Old Style" panose="02050604050505020204" pitchFamily="18" charset="0"/>
              </a:rPr>
              <a:t>Unsigned numbers don’t have any sign, these can contain only magnitude of the number. So, representation of unsigned binary numbers are all positive numbers only. For example, representation of positive decimal numbers are positive by default. </a:t>
            </a:r>
          </a:p>
          <a:p>
            <a:pPr marL="0" indent="0">
              <a:lnSpc>
                <a:spcPct val="150000"/>
              </a:lnSpc>
              <a:buNone/>
            </a:pPr>
            <a:r>
              <a:rPr lang="en-US" dirty="0">
                <a:latin typeface="Bookman Old Style" panose="02050604050505020204" pitchFamily="18" charset="0"/>
              </a:rPr>
              <a:t>We always assume that there is a positive sign symbol in front of every number.</a:t>
            </a:r>
          </a:p>
        </p:txBody>
      </p:sp>
      <p:pic>
        <p:nvPicPr>
          <p:cNvPr id="5" name="Picture 4">
            <a:extLst>
              <a:ext uri="{FF2B5EF4-FFF2-40B4-BE49-F238E27FC236}">
                <a16:creationId xmlns:a16="http://schemas.microsoft.com/office/drawing/2014/main" id="{82D5817E-7D47-4A6F-8A89-52B63339C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2685" y="1593703"/>
            <a:ext cx="5813449" cy="3892697"/>
          </a:xfrm>
          <a:prstGeom prst="rect">
            <a:avLst/>
          </a:prstGeom>
        </p:spPr>
      </p:pic>
    </p:spTree>
    <p:extLst>
      <p:ext uri="{BB962C8B-B14F-4D97-AF65-F5344CB8AC3E}">
        <p14:creationId xmlns:p14="http://schemas.microsoft.com/office/powerpoint/2010/main" val="2874914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5F75-B871-4996-970A-65838C5EB219}"/>
              </a:ext>
            </a:extLst>
          </p:cNvPr>
          <p:cNvSpPr>
            <a:spLocks noGrp="1"/>
          </p:cNvSpPr>
          <p:nvPr>
            <p:ph type="title"/>
          </p:nvPr>
        </p:nvSpPr>
        <p:spPr>
          <a:xfrm>
            <a:off x="905256" y="590668"/>
            <a:ext cx="9914859" cy="901248"/>
          </a:xfrm>
        </p:spPr>
        <p:txBody>
          <a:bodyPr>
            <a:normAutofit fontScale="90000"/>
          </a:bodyPr>
          <a:lstStyle/>
          <a:p>
            <a:r>
              <a:rPr lang="en-US" dirty="0"/>
              <a:t>Signed Numbers</a:t>
            </a:r>
            <a:br>
              <a:rPr lang="en-US" dirty="0"/>
            </a:br>
            <a:endParaRPr lang="en-US" dirty="0"/>
          </a:p>
        </p:txBody>
      </p:sp>
      <p:sp>
        <p:nvSpPr>
          <p:cNvPr id="3" name="Content Placeholder 2">
            <a:extLst>
              <a:ext uri="{FF2B5EF4-FFF2-40B4-BE49-F238E27FC236}">
                <a16:creationId xmlns:a16="http://schemas.microsoft.com/office/drawing/2014/main" id="{61A3F771-5D72-44FB-B96D-6065BD517A85}"/>
              </a:ext>
            </a:extLst>
          </p:cNvPr>
          <p:cNvSpPr>
            <a:spLocks noGrp="1"/>
          </p:cNvSpPr>
          <p:nvPr>
            <p:ph idx="1"/>
          </p:nvPr>
        </p:nvSpPr>
        <p:spPr>
          <a:xfrm>
            <a:off x="616017" y="1491916"/>
            <a:ext cx="5361481" cy="4456497"/>
          </a:xfrm>
        </p:spPr>
        <p:txBody>
          <a:bodyPr>
            <a:normAutofit/>
          </a:bodyPr>
          <a:lstStyle/>
          <a:p>
            <a:pPr marL="0" indent="0">
              <a:lnSpc>
                <a:spcPct val="150000"/>
              </a:lnSpc>
              <a:buNone/>
            </a:pPr>
            <a:r>
              <a:rPr lang="en-US" dirty="0">
                <a:latin typeface="Bookman Old Style" panose="02050604050505020204" pitchFamily="18" charset="0"/>
              </a:rPr>
              <a:t>Signed numbers contain sign flag, this representation distinguish positive and negative numbers. </a:t>
            </a:r>
          </a:p>
          <a:p>
            <a:pPr marL="0" indent="0">
              <a:lnSpc>
                <a:spcPct val="150000"/>
              </a:lnSpc>
              <a:buNone/>
            </a:pPr>
            <a:r>
              <a:rPr lang="en-US" dirty="0">
                <a:latin typeface="Bookman Old Style" panose="02050604050505020204" pitchFamily="18" charset="0"/>
              </a:rPr>
              <a:t>This technique contains both sign bit and magnitude of a number. </a:t>
            </a:r>
          </a:p>
          <a:p>
            <a:pPr marL="0" indent="0">
              <a:lnSpc>
                <a:spcPct val="150000"/>
              </a:lnSpc>
              <a:buNone/>
            </a:pPr>
            <a:r>
              <a:rPr lang="en-US" dirty="0">
                <a:latin typeface="Bookman Old Style" panose="02050604050505020204" pitchFamily="18" charset="0"/>
              </a:rPr>
              <a:t>In representation of negative decimal numbers, we need to put negative symbol in front of given decimal number</a:t>
            </a:r>
          </a:p>
        </p:txBody>
      </p:sp>
      <p:pic>
        <p:nvPicPr>
          <p:cNvPr id="5" name="Picture 4">
            <a:extLst>
              <a:ext uri="{FF2B5EF4-FFF2-40B4-BE49-F238E27FC236}">
                <a16:creationId xmlns:a16="http://schemas.microsoft.com/office/drawing/2014/main" id="{82D5817E-7D47-4A6F-8A89-52B63339C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2685" y="1593703"/>
            <a:ext cx="5813449" cy="3892697"/>
          </a:xfrm>
          <a:prstGeom prst="rect">
            <a:avLst/>
          </a:prstGeom>
        </p:spPr>
      </p:pic>
    </p:spTree>
    <p:extLst>
      <p:ext uri="{BB962C8B-B14F-4D97-AF65-F5344CB8AC3E}">
        <p14:creationId xmlns:p14="http://schemas.microsoft.com/office/powerpoint/2010/main" val="3773693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CC28-544E-4F0A-A55F-115A590F60C6}"/>
              </a:ext>
            </a:extLst>
          </p:cNvPr>
          <p:cNvSpPr>
            <a:spLocks noGrp="1"/>
          </p:cNvSpPr>
          <p:nvPr>
            <p:ph type="title"/>
          </p:nvPr>
        </p:nvSpPr>
        <p:spPr>
          <a:xfrm>
            <a:off x="1409700" y="604838"/>
            <a:ext cx="9144000" cy="784225"/>
          </a:xfrm>
        </p:spPr>
        <p:txBody>
          <a:bodyPr anchor="t">
            <a:normAutofit fontScale="90000"/>
          </a:bodyPr>
          <a:lstStyle/>
          <a:p>
            <a:pPr algn="ctr"/>
            <a:r>
              <a:rPr lang="en-US" sz="4000" dirty="0">
                <a:latin typeface="Times New Roman" panose="02020603050405020304" pitchFamily="18" charset="0"/>
                <a:cs typeface="Times New Roman" panose="02020603050405020304" pitchFamily="18" charset="0"/>
              </a:rPr>
              <a:t>Representation of Signed Binary Numbers</a:t>
            </a:r>
            <a:br>
              <a:rPr lang="en-US" sz="4000"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1CC798D-5137-457E-96C4-367B188BD3F1}"/>
              </a:ext>
            </a:extLst>
          </p:cNvPr>
          <p:cNvSpPr>
            <a:spLocks noGrp="1"/>
          </p:cNvSpPr>
          <p:nvPr>
            <p:ph type="body" idx="1"/>
          </p:nvPr>
        </p:nvSpPr>
        <p:spPr>
          <a:xfrm>
            <a:off x="1209674" y="1681162"/>
            <a:ext cx="8686165" cy="3699359"/>
          </a:xfrm>
        </p:spPr>
        <p:txBody>
          <a:bodyPr>
            <a:noAutofit/>
          </a:bodyPr>
          <a:lstStyle/>
          <a:p>
            <a:r>
              <a:rPr lang="en-US" sz="1800" dirty="0">
                <a:solidFill>
                  <a:schemeClr val="tx1"/>
                </a:solidFill>
                <a:latin typeface="Times New Roman" panose="02020603050405020304" pitchFamily="18" charset="0"/>
                <a:cs typeface="Times New Roman" panose="02020603050405020304" pitchFamily="18" charset="0"/>
              </a:rPr>
              <a:t>There are three types of representations for signed binary numbers. </a:t>
            </a:r>
          </a:p>
          <a:p>
            <a:r>
              <a:rPr lang="en-US" sz="1800" dirty="0">
                <a:solidFill>
                  <a:schemeClr val="tx1"/>
                </a:solidFill>
                <a:latin typeface="Times New Roman" panose="02020603050405020304" pitchFamily="18" charset="0"/>
                <a:cs typeface="Times New Roman" panose="02020603050405020304" pitchFamily="18" charset="0"/>
              </a:rPr>
              <a:t>Because of extra signed bit, binary number zero has two representation, either positive (0) or negative </a:t>
            </a:r>
          </a:p>
          <a:p>
            <a:r>
              <a:rPr lang="en-US" sz="1800" dirty="0">
                <a:solidFill>
                  <a:schemeClr val="tx1"/>
                </a:solidFill>
                <a:latin typeface="Times New Roman" panose="02020603050405020304" pitchFamily="18" charset="0"/>
                <a:cs typeface="Times New Roman" panose="02020603050405020304" pitchFamily="18" charset="0"/>
              </a:rPr>
              <a:t>There are three ways of handling signed binary numbers</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Sign and magnitude</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One’s complement</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Two’s complement</a:t>
            </a:r>
          </a:p>
        </p:txBody>
      </p:sp>
    </p:spTree>
    <p:extLst>
      <p:ext uri="{BB962C8B-B14F-4D97-AF65-F5344CB8AC3E}">
        <p14:creationId xmlns:p14="http://schemas.microsoft.com/office/powerpoint/2010/main" val="134060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CC28-544E-4F0A-A55F-115A590F60C6}"/>
              </a:ext>
            </a:extLst>
          </p:cNvPr>
          <p:cNvSpPr>
            <a:spLocks noGrp="1"/>
          </p:cNvSpPr>
          <p:nvPr>
            <p:ph type="title"/>
          </p:nvPr>
        </p:nvSpPr>
        <p:spPr>
          <a:xfrm>
            <a:off x="1610627" y="97204"/>
            <a:ext cx="9144000" cy="784225"/>
          </a:xfrm>
        </p:spPr>
        <p:txBody>
          <a:bodyPr anchor="t">
            <a:normAutofit/>
          </a:bodyPr>
          <a:lstStyle/>
          <a:p>
            <a:pPr algn="ctr"/>
            <a:r>
              <a:rPr lang="en-US" sz="4000" dirty="0">
                <a:latin typeface="Times New Roman" panose="02020603050405020304" pitchFamily="18" charset="0"/>
                <a:cs typeface="Times New Roman" panose="02020603050405020304" pitchFamily="18" charset="0"/>
              </a:rPr>
              <a:t>Sign and Magnitude </a:t>
            </a:r>
          </a:p>
        </p:txBody>
      </p:sp>
      <p:sp>
        <p:nvSpPr>
          <p:cNvPr id="3" name="Text Placeholder 2">
            <a:extLst>
              <a:ext uri="{FF2B5EF4-FFF2-40B4-BE49-F238E27FC236}">
                <a16:creationId xmlns:a16="http://schemas.microsoft.com/office/drawing/2014/main" id="{D1CC798D-5137-457E-96C4-367B188BD3F1}"/>
              </a:ext>
            </a:extLst>
          </p:cNvPr>
          <p:cNvSpPr>
            <a:spLocks noGrp="1"/>
          </p:cNvSpPr>
          <p:nvPr>
            <p:ph type="body" idx="1"/>
          </p:nvPr>
        </p:nvSpPr>
        <p:spPr>
          <a:xfrm>
            <a:off x="314424" y="765926"/>
            <a:ext cx="11113169" cy="5744845"/>
          </a:xfrm>
        </p:spPr>
        <p:txBody>
          <a:bodyPr>
            <a:noAutofit/>
          </a:bodyPr>
          <a:lstStyle/>
          <a:p>
            <a:r>
              <a:rPr lang="en-US" sz="1800" dirty="0">
                <a:solidFill>
                  <a:schemeClr val="tx1"/>
                </a:solidFill>
                <a:latin typeface="Times New Roman" panose="02020603050405020304" pitchFamily="18" charset="0"/>
                <a:cs typeface="Times New Roman" panose="02020603050405020304" pitchFamily="18" charset="0"/>
              </a:rPr>
              <a:t>For n bit binary number, 1 bit is reserved for sign symbol. If the value of sign bit is 0, then the given number will be positive, else if the value of sign bit is 1, then the given number will be negative. </a:t>
            </a:r>
          </a:p>
          <a:p>
            <a:r>
              <a:rPr lang="en-US" sz="1800" dirty="0">
                <a:solidFill>
                  <a:schemeClr val="tx1"/>
                </a:solidFill>
                <a:latin typeface="Times New Roman" panose="02020603050405020304" pitchFamily="18" charset="0"/>
                <a:cs typeface="Times New Roman" panose="02020603050405020304" pitchFamily="18" charset="0"/>
              </a:rPr>
              <a:t>Remaining (n-1) bits represent magnitude of the number. </a:t>
            </a:r>
          </a:p>
          <a:p>
            <a:r>
              <a:rPr lang="en-US" sz="1800" dirty="0">
                <a:solidFill>
                  <a:schemeClr val="tx1"/>
                </a:solidFill>
                <a:latin typeface="Times New Roman" panose="02020603050405020304" pitchFamily="18" charset="0"/>
                <a:cs typeface="Times New Roman" panose="02020603050405020304" pitchFamily="18" charset="0"/>
              </a:rPr>
              <a:t>The first bit the </a:t>
            </a:r>
            <a:r>
              <a:rPr lang="en-US" sz="1800" b="1" u="sng" dirty="0">
                <a:solidFill>
                  <a:srgbClr val="FF0000"/>
                </a:solidFill>
                <a:latin typeface="Times New Roman" panose="02020603050405020304" pitchFamily="18" charset="0"/>
                <a:cs typeface="Times New Roman" panose="02020603050405020304" pitchFamily="18" charset="0"/>
              </a:rPr>
              <a:t>Most Significant bit -MSB </a:t>
            </a:r>
            <a:r>
              <a:rPr lang="en-US" sz="1800" dirty="0">
                <a:solidFill>
                  <a:schemeClr val="tx1"/>
                </a:solidFill>
                <a:latin typeface="Times New Roman" panose="02020603050405020304" pitchFamily="18" charset="0"/>
                <a:cs typeface="Times New Roman" panose="02020603050405020304" pitchFamily="18" charset="0"/>
              </a:rPr>
              <a:t>(left most bit /) is the sign of the number</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1 means negative</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0 means positive</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The other bits give absolute value of the number</a:t>
            </a:r>
          </a:p>
          <a:p>
            <a:r>
              <a:rPr lang="en-US" sz="1800" dirty="0">
                <a:solidFill>
                  <a:schemeClr val="tx1"/>
                </a:solidFill>
                <a:latin typeface="Times New Roman" panose="02020603050405020304" pitchFamily="18" charset="0"/>
                <a:cs typeface="Times New Roman" panose="02020603050405020304" pitchFamily="18" charset="0"/>
              </a:rPr>
              <a:t>Example  </a:t>
            </a:r>
            <a:r>
              <a:rPr lang="en-US" sz="1800" b="1" dirty="0">
                <a:solidFill>
                  <a:srgbClr val="FF0000"/>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010</a:t>
            </a:r>
            <a:r>
              <a:rPr lang="en-US" sz="1800" baseline="-25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    represents -2       </a:t>
            </a:r>
          </a:p>
          <a:p>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101</a:t>
            </a:r>
            <a:r>
              <a:rPr lang="en-US" sz="1800" baseline="-25000" dirty="0">
                <a:solidFill>
                  <a:schemeClr val="tx1"/>
                </a:solidFill>
                <a:latin typeface="Times New Roman" panose="02020603050405020304" pitchFamily="18" charset="0"/>
                <a:cs typeface="Times New Roman" panose="02020603050405020304" pitchFamily="18" charset="0"/>
              </a:rPr>
              <a:t>2 </a:t>
            </a:r>
            <a:r>
              <a:rPr lang="en-US" sz="1800" dirty="0">
                <a:solidFill>
                  <a:schemeClr val="tx1"/>
                </a:solidFill>
                <a:latin typeface="Times New Roman" panose="02020603050405020304" pitchFamily="18" charset="0"/>
                <a:cs typeface="Times New Roman" panose="02020603050405020304" pitchFamily="18" charset="0"/>
              </a:rPr>
              <a:t>    represents  +5</a:t>
            </a:r>
          </a:p>
          <a:p>
            <a:endParaRPr lang="en-US"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Try these</a:t>
            </a:r>
          </a:p>
          <a:p>
            <a:r>
              <a:rPr lang="en-US" sz="1800" dirty="0">
                <a:solidFill>
                  <a:schemeClr val="tx1"/>
                </a:solidFill>
                <a:latin typeface="Times New Roman" panose="02020603050405020304" pitchFamily="18" charset="0"/>
                <a:cs typeface="Times New Roman" panose="02020603050405020304" pitchFamily="18" charset="0"/>
              </a:rPr>
              <a:t>Find the sign and magnitude of  the following using 8 bits</a:t>
            </a:r>
          </a:p>
          <a:p>
            <a:r>
              <a:rPr lang="en-US" sz="1800" dirty="0">
                <a:solidFill>
                  <a:schemeClr val="tx1"/>
                </a:solidFill>
                <a:latin typeface="Times New Roman" panose="02020603050405020304" pitchFamily="18" charset="0"/>
                <a:cs typeface="Times New Roman" panose="02020603050405020304" pitchFamily="18" charset="0"/>
              </a:rPr>
              <a:t>40   and     -37</a:t>
            </a:r>
          </a:p>
        </p:txBody>
      </p:sp>
      <p:pic>
        <p:nvPicPr>
          <p:cNvPr id="5" name="Picture 4" descr="A picture containing diagram&#10;&#10;Description automatically generated">
            <a:extLst>
              <a:ext uri="{FF2B5EF4-FFF2-40B4-BE49-F238E27FC236}">
                <a16:creationId xmlns:a16="http://schemas.microsoft.com/office/drawing/2014/main" id="{E1036368-DC70-4CAE-8CCE-DD07598BBBD9}"/>
              </a:ext>
            </a:extLst>
          </p:cNvPr>
          <p:cNvPicPr>
            <a:picLocks noChangeAspect="1"/>
          </p:cNvPicPr>
          <p:nvPr/>
        </p:nvPicPr>
        <p:blipFill rotWithShape="1">
          <a:blip r:embed="rId2">
            <a:extLst>
              <a:ext uri="{28A0092B-C50C-407E-A947-70E740481C1C}">
                <a14:useLocalDpi xmlns:a14="http://schemas.microsoft.com/office/drawing/2010/main" val="0"/>
              </a:ext>
            </a:extLst>
          </a:blip>
          <a:srcRect l="16588" t="21869" r="13294" b="22288"/>
          <a:stretch/>
        </p:blipFill>
        <p:spPr>
          <a:xfrm>
            <a:off x="6285297" y="2723949"/>
            <a:ext cx="5142296" cy="3262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7795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627" y="311536"/>
            <a:ext cx="9914859" cy="718367"/>
          </a:xfrm>
        </p:spPr>
        <p:txBody>
          <a:bodyPr anchor="t"/>
          <a:lstStyle/>
          <a:p>
            <a:pPr algn="ctr"/>
            <a:r>
              <a:rPr lang="en-US" dirty="0"/>
              <a:t>One’s Complement</a:t>
            </a:r>
          </a:p>
        </p:txBody>
      </p:sp>
      <p:sp>
        <p:nvSpPr>
          <p:cNvPr id="3" name="Content Placeholder 2"/>
          <p:cNvSpPr>
            <a:spLocks noGrp="1"/>
          </p:cNvSpPr>
          <p:nvPr>
            <p:ph idx="1"/>
          </p:nvPr>
        </p:nvSpPr>
        <p:spPr>
          <a:xfrm>
            <a:off x="673768" y="1299412"/>
            <a:ext cx="9982718" cy="4995510"/>
          </a:xfrm>
        </p:spPr>
        <p:txBody>
          <a:bodyPr>
            <a:normAutofit/>
          </a:bodyPr>
          <a:lstStyle/>
          <a:p>
            <a:pPr marL="0" indent="0">
              <a:buNone/>
            </a:pPr>
            <a:r>
              <a:rPr lang="en-US" sz="1800" dirty="0">
                <a:latin typeface="Bookman Old Style" panose="02050604050505020204" pitchFamily="18" charset="0"/>
              </a:rPr>
              <a:t>1’s complement of a number is obtained by inverting each bit of given number. </a:t>
            </a:r>
          </a:p>
          <a:p>
            <a:pPr marL="0" indent="0">
              <a:buNone/>
            </a:pPr>
            <a:r>
              <a:rPr lang="en-US" sz="1800" dirty="0">
                <a:latin typeface="Bookman Old Style" panose="02050604050505020204" pitchFamily="18" charset="0"/>
              </a:rPr>
              <a:t>We represent positive numbers in binary form and negative numbers in 1’s complement form. </a:t>
            </a:r>
          </a:p>
          <a:p>
            <a:pPr marL="0" indent="0">
              <a:buNone/>
            </a:pPr>
            <a:r>
              <a:rPr lang="en-US" sz="1800" dirty="0">
                <a:latin typeface="Bookman Old Style" panose="02050604050505020204" pitchFamily="18" charset="0"/>
              </a:rPr>
              <a:t>If value of sign bit is 0, then number is positive and you can directly represent it in simple binary form, but if value of sign bit 1, then number is negative and you have to take 1’s complement of given binary number. </a:t>
            </a:r>
          </a:p>
          <a:p>
            <a:pPr marL="0" indent="0">
              <a:buNone/>
            </a:pPr>
            <a:r>
              <a:rPr lang="en-US" sz="1800" dirty="0">
                <a:latin typeface="Bookman Old Style" panose="02050604050505020204" pitchFamily="18" charset="0"/>
              </a:rPr>
              <a:t>You can get negative number by 1’s complement of a positive number and positive number by using 1’s complement of a negative number. </a:t>
            </a:r>
          </a:p>
          <a:p>
            <a:pPr marL="0" indent="0">
              <a:buNone/>
            </a:pPr>
            <a:r>
              <a:rPr lang="en-US" sz="1800" dirty="0">
                <a:latin typeface="Bookman Old Style" panose="02050604050505020204" pitchFamily="18" charset="0"/>
              </a:rPr>
              <a:t>Therefore, in this representation, zero (0) can have two representation, that’s why 1’s complement form is also ambiguous form. The range of 1’s complement form is from  (2(n-1)-1)  to (2(n-1)-1) .</a:t>
            </a:r>
          </a:p>
        </p:txBody>
      </p:sp>
    </p:spTree>
    <p:extLst>
      <p:ext uri="{BB962C8B-B14F-4D97-AF65-F5344CB8AC3E}">
        <p14:creationId xmlns:p14="http://schemas.microsoft.com/office/powerpoint/2010/main" val="2241992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E2C19E-4D55-40B1-B71F-0D9A493BD767}"/>
              </a:ext>
            </a:extLst>
          </p:cNvPr>
          <p:cNvSpPr/>
          <p:nvPr/>
        </p:nvSpPr>
        <p:spPr>
          <a:xfrm>
            <a:off x="86627" y="288758"/>
            <a:ext cx="12195209" cy="65692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6679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627" y="311536"/>
            <a:ext cx="9914859" cy="718367"/>
          </a:xfrm>
        </p:spPr>
        <p:txBody>
          <a:bodyPr anchor="t"/>
          <a:lstStyle/>
          <a:p>
            <a:pPr algn="ctr"/>
            <a:r>
              <a:rPr lang="en-US" dirty="0"/>
              <a:t>One’s Complement</a:t>
            </a:r>
          </a:p>
        </p:txBody>
      </p:sp>
      <p:sp>
        <p:nvSpPr>
          <p:cNvPr id="3" name="Content Placeholder 2"/>
          <p:cNvSpPr>
            <a:spLocks noGrp="1"/>
          </p:cNvSpPr>
          <p:nvPr>
            <p:ph idx="1"/>
          </p:nvPr>
        </p:nvSpPr>
        <p:spPr>
          <a:xfrm>
            <a:off x="741626" y="1367340"/>
            <a:ext cx="9914860" cy="4927581"/>
          </a:xfrm>
        </p:spPr>
        <p:txBody>
          <a:bodyPr>
            <a:normAutofit/>
          </a:bodyPr>
          <a:lstStyle/>
          <a:p>
            <a:pPr marL="0" indent="0">
              <a:buNone/>
            </a:pPr>
            <a:r>
              <a:rPr lang="en-US" dirty="0">
                <a:latin typeface="Bookman Old Style" panose="02050604050505020204" pitchFamily="18" charset="0"/>
              </a:rPr>
              <a:t>The computer uses a system known as ones' complement can be used to represent negative numbers. </a:t>
            </a:r>
          </a:p>
          <a:p>
            <a:pPr marL="0" indent="0">
              <a:buNone/>
            </a:pPr>
            <a:r>
              <a:rPr lang="en-US" dirty="0">
                <a:latin typeface="Bookman Old Style" panose="02050604050505020204" pitchFamily="18" charset="0"/>
              </a:rPr>
              <a:t>The ones' complement form of a negative binary number is the "complement" of its positive counterpart using the sign and magnitude representation</a:t>
            </a:r>
          </a:p>
          <a:p>
            <a:pPr marL="0" indent="0">
              <a:buNone/>
            </a:pPr>
            <a:r>
              <a:rPr lang="en-US" dirty="0">
                <a:latin typeface="Bookman Old Style" panose="02050604050505020204" pitchFamily="18" charset="0"/>
              </a:rPr>
              <a:t> </a:t>
            </a:r>
          </a:p>
          <a:p>
            <a:pPr marL="0" indent="0">
              <a:buNone/>
            </a:pPr>
            <a:r>
              <a:rPr lang="en-US" dirty="0">
                <a:latin typeface="Bookman Old Style" panose="02050604050505020204" pitchFamily="18" charset="0"/>
              </a:rPr>
              <a:t>		0: 00000000 (+0) and 11111111 (−0).</a:t>
            </a:r>
          </a:p>
          <a:p>
            <a:pPr marL="0" indent="0">
              <a:buNone/>
            </a:pPr>
            <a:r>
              <a:rPr lang="en-US" dirty="0">
                <a:latin typeface="Bookman Old Style" panose="02050604050505020204" pitchFamily="18" charset="0"/>
              </a:rPr>
              <a:t>A number can be converted from positive to negative or negative to positive by calculating its one’s complement. </a:t>
            </a:r>
          </a:p>
          <a:p>
            <a:pPr marL="0" indent="0">
              <a:buNone/>
            </a:pPr>
            <a:r>
              <a:rPr lang="en-US" dirty="0">
                <a:latin typeface="Bookman Old Style" panose="02050604050505020204" pitchFamily="18" charset="0"/>
              </a:rPr>
              <a:t>All 0 (zero) values of binary numbers are converted into1 (one) and all the 1 (ones) into 0 (zeros).</a:t>
            </a:r>
          </a:p>
        </p:txBody>
      </p:sp>
    </p:spTree>
    <p:extLst>
      <p:ext uri="{BB962C8B-B14F-4D97-AF65-F5344CB8AC3E}">
        <p14:creationId xmlns:p14="http://schemas.microsoft.com/office/powerpoint/2010/main" val="3026593577"/>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docProps/app.xml><?xml version="1.0" encoding="utf-8"?>
<Properties xmlns="http://schemas.openxmlformats.org/officeDocument/2006/extended-properties" xmlns:vt="http://schemas.openxmlformats.org/officeDocument/2006/docPropsVTypes">
  <Template>TM04033923[[fn=Depth]]</Template>
  <TotalTime>1979</TotalTime>
  <Words>1192</Words>
  <Application>Microsoft Office PowerPoint</Application>
  <PresentationFormat>Widescreen</PresentationFormat>
  <Paragraphs>114</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Nova Light</vt:lpstr>
      <vt:lpstr>Bookman Old Style</vt:lpstr>
      <vt:lpstr>Elephant</vt:lpstr>
      <vt:lpstr>Times New Roman</vt:lpstr>
      <vt:lpstr>ModOverlayVTI</vt:lpstr>
      <vt:lpstr>Data conversion</vt:lpstr>
      <vt:lpstr>Representation of Binary Numbers</vt:lpstr>
      <vt:lpstr>Unsigned Numbers </vt:lpstr>
      <vt:lpstr>Signed Numbers </vt:lpstr>
      <vt:lpstr>Representation of Signed Binary Numbers </vt:lpstr>
      <vt:lpstr>Sign and Magnitude </vt:lpstr>
      <vt:lpstr>One’s Complement</vt:lpstr>
      <vt:lpstr>PowerPoint Presentation</vt:lpstr>
      <vt:lpstr>One’s Complement</vt:lpstr>
      <vt:lpstr>One’s complement</vt:lpstr>
      <vt:lpstr>Twos Complement</vt:lpstr>
      <vt:lpstr>Twos Complement</vt:lpstr>
      <vt:lpstr>Two’s complement</vt:lpstr>
      <vt:lpstr>Representing Negative Numbers</vt:lpstr>
      <vt:lpstr>Practice 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conversion</dc:title>
  <dc:creator>Janet Sterling</dc:creator>
  <cp:lastModifiedBy>Janet ReidSterling</cp:lastModifiedBy>
  <cp:revision>92</cp:revision>
  <dcterms:created xsi:type="dcterms:W3CDTF">2021-02-23T06:49:36Z</dcterms:created>
  <dcterms:modified xsi:type="dcterms:W3CDTF">2022-09-25T09:05:18Z</dcterms:modified>
</cp:coreProperties>
</file>